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6"/>
  </p:notesMasterIdLst>
  <p:sldIdLst>
    <p:sldId id="256" r:id="rId3"/>
    <p:sldId id="260" r:id="rId4"/>
    <p:sldId id="261" r:id="rId5"/>
    <p:sldId id="312" r:id="rId6"/>
    <p:sldId id="310" r:id="rId7"/>
    <p:sldId id="311" r:id="rId8"/>
    <p:sldId id="313" r:id="rId9"/>
    <p:sldId id="262" r:id="rId10"/>
    <p:sldId id="263" r:id="rId11"/>
    <p:sldId id="264" r:id="rId12"/>
    <p:sldId id="265" r:id="rId13"/>
    <p:sldId id="295" r:id="rId14"/>
    <p:sldId id="314" r:id="rId15"/>
    <p:sldId id="297" r:id="rId16"/>
    <p:sldId id="315" r:id="rId17"/>
    <p:sldId id="298" r:id="rId18"/>
    <p:sldId id="299" r:id="rId19"/>
    <p:sldId id="300" r:id="rId20"/>
    <p:sldId id="317" r:id="rId21"/>
    <p:sldId id="318" r:id="rId22"/>
    <p:sldId id="319" r:id="rId23"/>
    <p:sldId id="320" r:id="rId24"/>
    <p:sldId id="316" r:id="rId25"/>
    <p:sldId id="323" r:id="rId26"/>
    <p:sldId id="324" r:id="rId27"/>
    <p:sldId id="325" r:id="rId28"/>
    <p:sldId id="326" r:id="rId29"/>
    <p:sldId id="327" r:id="rId30"/>
    <p:sldId id="332" r:id="rId31"/>
    <p:sldId id="328" r:id="rId32"/>
    <p:sldId id="329" r:id="rId33"/>
    <p:sldId id="330" r:id="rId34"/>
    <p:sldId id="331" r:id="rId35"/>
    <p:sldId id="338" r:id="rId36"/>
    <p:sldId id="301" r:id="rId37"/>
    <p:sldId id="302" r:id="rId38"/>
    <p:sldId id="334" r:id="rId39"/>
    <p:sldId id="333" r:id="rId40"/>
    <p:sldId id="305" r:id="rId41"/>
    <p:sldId id="335" r:id="rId42"/>
    <p:sldId id="336" r:id="rId43"/>
    <p:sldId id="337" r:id="rId44"/>
    <p:sldId id="29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02124"/>
    <a:srgbClr val="FED517"/>
    <a:srgbClr val="83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4660"/>
  </p:normalViewPr>
  <p:slideViewPr>
    <p:cSldViewPr snapToGrid="0" snapToObjects="1">
      <p:cViewPr varScale="1">
        <p:scale>
          <a:sx n="70" d="100"/>
          <a:sy n="70" d="100"/>
        </p:scale>
        <p:origin x="12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00072908\OneDrive\UWA\AA__Bushfire%20and%20Natura%20Hazards%20crc\H__Conferences%20-%20Presentations\20151015_SEMC%20Australasian%20conf%20nat%20hazards\Workshop\My%20presentation\Images\PhD_results_in_b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Sheet1!$B$11</c:f>
              <c:strCache>
                <c:ptCount val="1"/>
                <c:pt idx="0">
                  <c:v>Prescribed burning costs</c:v>
                </c:pt>
              </c:strCache>
            </c:strRef>
          </c:tx>
          <c:spPr>
            <a:solidFill>
              <a:srgbClr val="0000FF"/>
            </a:solidFill>
          </c:spPr>
          <c:invertIfNegative val="0"/>
          <c:cat>
            <c:strRef>
              <c:f>Sheet1!$A$12:$A$16</c:f>
              <c:strCache>
                <c:ptCount val="5"/>
                <c:pt idx="0">
                  <c:v>0%</c:v>
                </c:pt>
                <c:pt idx="1">
                  <c:v>5%</c:v>
                </c:pt>
                <c:pt idx="2">
                  <c:v>10%</c:v>
                </c:pt>
                <c:pt idx="3">
                  <c:v>15%</c:v>
                </c:pt>
                <c:pt idx="4">
                  <c:v>20%</c:v>
                </c:pt>
              </c:strCache>
            </c:strRef>
          </c:cat>
          <c:val>
            <c:numRef>
              <c:f>Sheet1!$B$12:$B$16</c:f>
              <c:numCache>
                <c:formatCode>#,##0</c:formatCode>
                <c:ptCount val="5"/>
                <c:pt idx="0">
                  <c:v>0</c:v>
                </c:pt>
                <c:pt idx="1">
                  <c:v>2578000</c:v>
                </c:pt>
                <c:pt idx="2">
                  <c:v>5145000</c:v>
                </c:pt>
                <c:pt idx="3">
                  <c:v>7722000</c:v>
                </c:pt>
                <c:pt idx="4">
                  <c:v>10290000</c:v>
                </c:pt>
              </c:numCache>
            </c:numRef>
          </c:val>
        </c:ser>
        <c:ser>
          <c:idx val="1"/>
          <c:order val="1"/>
          <c:tx>
            <c:strRef>
              <c:f>Sheet1!$C$11</c:f>
              <c:strCache>
                <c:ptCount val="1"/>
                <c:pt idx="0">
                  <c:v>Suppression costs</c:v>
                </c:pt>
              </c:strCache>
            </c:strRef>
          </c:tx>
          <c:spPr>
            <a:solidFill>
              <a:srgbClr val="009900"/>
            </a:solidFill>
          </c:spPr>
          <c:invertIfNegative val="0"/>
          <c:cat>
            <c:strRef>
              <c:f>Sheet1!$A$12:$A$16</c:f>
              <c:strCache>
                <c:ptCount val="5"/>
                <c:pt idx="0">
                  <c:v>0%</c:v>
                </c:pt>
                <c:pt idx="1">
                  <c:v>5%</c:v>
                </c:pt>
                <c:pt idx="2">
                  <c:v>10%</c:v>
                </c:pt>
                <c:pt idx="3">
                  <c:v>15%</c:v>
                </c:pt>
                <c:pt idx="4">
                  <c:v>20%</c:v>
                </c:pt>
              </c:strCache>
            </c:strRef>
          </c:cat>
          <c:val>
            <c:numRef>
              <c:f>Sheet1!$C$12:$C$16</c:f>
              <c:numCache>
                <c:formatCode>#,##0</c:formatCode>
                <c:ptCount val="5"/>
                <c:pt idx="0">
                  <c:v>43881992</c:v>
                </c:pt>
                <c:pt idx="1">
                  <c:v>19775194</c:v>
                </c:pt>
                <c:pt idx="2">
                  <c:v>5217298.5</c:v>
                </c:pt>
                <c:pt idx="3">
                  <c:v>3952466</c:v>
                </c:pt>
                <c:pt idx="4">
                  <c:v>3085774</c:v>
                </c:pt>
              </c:numCache>
            </c:numRef>
          </c:val>
        </c:ser>
        <c:ser>
          <c:idx val="2"/>
          <c:order val="2"/>
          <c:tx>
            <c:strRef>
              <c:f>Sheet1!$D$11</c:f>
              <c:strCache>
                <c:ptCount val="1"/>
                <c:pt idx="0">
                  <c:v>Damages</c:v>
                </c:pt>
              </c:strCache>
            </c:strRef>
          </c:tx>
          <c:spPr>
            <a:solidFill>
              <a:srgbClr val="C00000"/>
            </a:solidFill>
          </c:spPr>
          <c:invertIfNegative val="0"/>
          <c:cat>
            <c:strRef>
              <c:f>Sheet1!$A$12:$A$16</c:f>
              <c:strCache>
                <c:ptCount val="5"/>
                <c:pt idx="0">
                  <c:v>0%</c:v>
                </c:pt>
                <c:pt idx="1">
                  <c:v>5%</c:v>
                </c:pt>
                <c:pt idx="2">
                  <c:v>10%</c:v>
                </c:pt>
                <c:pt idx="3">
                  <c:v>15%</c:v>
                </c:pt>
                <c:pt idx="4">
                  <c:v>20%</c:v>
                </c:pt>
              </c:strCache>
            </c:strRef>
          </c:cat>
          <c:val>
            <c:numRef>
              <c:f>Sheet1!$D$12:$D$16</c:f>
              <c:numCache>
                <c:formatCode>#,##0</c:formatCode>
                <c:ptCount val="5"/>
                <c:pt idx="0">
                  <c:v>213051456</c:v>
                </c:pt>
                <c:pt idx="1">
                  <c:v>71602664</c:v>
                </c:pt>
                <c:pt idx="2">
                  <c:v>16171320</c:v>
                </c:pt>
                <c:pt idx="3">
                  <c:v>9182243</c:v>
                </c:pt>
                <c:pt idx="4">
                  <c:v>7998412.5</c:v>
                </c:pt>
              </c:numCache>
            </c:numRef>
          </c:val>
        </c:ser>
        <c:dLbls>
          <c:showLegendKey val="0"/>
          <c:showVal val="0"/>
          <c:showCatName val="0"/>
          <c:showSerName val="0"/>
          <c:showPercent val="0"/>
          <c:showBubbleSize val="0"/>
        </c:dLbls>
        <c:gapWidth val="150"/>
        <c:overlap val="100"/>
        <c:axId val="10412208"/>
        <c:axId val="10412848"/>
      </c:barChart>
      <c:catAx>
        <c:axId val="10412208"/>
        <c:scaling>
          <c:orientation val="minMax"/>
        </c:scaling>
        <c:delete val="0"/>
        <c:axPos val="b"/>
        <c:title>
          <c:tx>
            <c:rich>
              <a:bodyPr/>
              <a:lstStyle/>
              <a:p>
                <a:pPr>
                  <a:defRPr sz="1800"/>
                </a:pPr>
                <a:r>
                  <a:rPr lang="en-AU" sz="1800" dirty="0"/>
                  <a:t>Percentage of </a:t>
                </a:r>
                <a:r>
                  <a:rPr lang="en-AU" sz="1800" dirty="0" smtClean="0"/>
                  <a:t>DPaW-managed </a:t>
                </a:r>
                <a:r>
                  <a:rPr lang="en-AU" sz="1800" dirty="0"/>
                  <a:t>area prescribed burned in the South West forest region</a:t>
                </a:r>
              </a:p>
            </c:rich>
          </c:tx>
          <c:overlay val="0"/>
        </c:title>
        <c:numFmt formatCode="General" sourceLinked="0"/>
        <c:majorTickMark val="out"/>
        <c:minorTickMark val="none"/>
        <c:tickLblPos val="nextTo"/>
        <c:spPr>
          <a:ln>
            <a:solidFill>
              <a:schemeClr val="bg1">
                <a:lumMod val="50000"/>
              </a:schemeClr>
            </a:solidFill>
          </a:ln>
        </c:spPr>
        <c:txPr>
          <a:bodyPr/>
          <a:lstStyle/>
          <a:p>
            <a:pPr>
              <a:defRPr sz="1600"/>
            </a:pPr>
            <a:endParaRPr lang="en-US"/>
          </a:p>
        </c:txPr>
        <c:crossAx val="10412848"/>
        <c:crosses val="autoZero"/>
        <c:auto val="1"/>
        <c:lblAlgn val="ctr"/>
        <c:lblOffset val="100"/>
        <c:noMultiLvlLbl val="0"/>
      </c:catAx>
      <c:valAx>
        <c:axId val="10412848"/>
        <c:scaling>
          <c:orientation val="minMax"/>
        </c:scaling>
        <c:delete val="0"/>
        <c:axPos val="l"/>
        <c:majorGridlines/>
        <c:numFmt formatCode="#,##0" sourceLinked="1"/>
        <c:majorTickMark val="out"/>
        <c:minorTickMark val="none"/>
        <c:tickLblPos val="nextTo"/>
        <c:spPr>
          <a:ln>
            <a:solidFill>
              <a:schemeClr val="bg1">
                <a:lumMod val="50000"/>
              </a:schemeClr>
            </a:solidFill>
          </a:ln>
        </c:spPr>
        <c:txPr>
          <a:bodyPr/>
          <a:lstStyle/>
          <a:p>
            <a:pPr>
              <a:defRPr sz="1600"/>
            </a:pPr>
            <a:endParaRPr lang="en-US"/>
          </a:p>
        </c:txPr>
        <c:crossAx val="10412208"/>
        <c:crosses val="autoZero"/>
        <c:crossBetween val="between"/>
        <c:dispUnits>
          <c:builtInUnit val="millions"/>
          <c:dispUnitsLbl>
            <c:layout>
              <c:manualLayout>
                <c:xMode val="edge"/>
                <c:yMode val="edge"/>
                <c:x val="9.1225496017683858E-3"/>
                <c:y val="1.3397229367677095E-2"/>
              </c:manualLayout>
            </c:layout>
            <c:tx>
              <c:rich>
                <a:bodyPr/>
                <a:lstStyle/>
                <a:p>
                  <a:pPr>
                    <a:defRPr sz="1800"/>
                  </a:pPr>
                  <a:r>
                    <a:rPr lang="en-AU" sz="1800"/>
                    <a:t>Dollars (Millions)</a:t>
                  </a:r>
                </a:p>
              </c:rich>
            </c:tx>
          </c:dispUnitsLbl>
        </c:dispUnits>
      </c:valAx>
      <c:spPr>
        <a:noFill/>
        <a:ln>
          <a:solidFill>
            <a:schemeClr val="bg1">
              <a:lumMod val="50000"/>
            </a:schemeClr>
          </a:solidFill>
        </a:ln>
      </c:spPr>
    </c:plotArea>
    <c:legend>
      <c:legendPos val="b"/>
      <c:layout>
        <c:manualLayout>
          <c:xMode val="edge"/>
          <c:yMode val="edge"/>
          <c:x val="0.15462230729152698"/>
          <c:y val="0.92213642928563488"/>
          <c:w val="0.77285833183286146"/>
          <c:h val="6.4296702075837722E-2"/>
        </c:manualLayout>
      </c:layout>
      <c:overlay val="0"/>
      <c:txPr>
        <a:bodyPr/>
        <a:lstStyle/>
        <a:p>
          <a:pPr>
            <a:defRPr sz="16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9AE1A-48BD-6942-B065-1AC57AE0C135}" type="datetimeFigureOut">
              <a:rPr lang="en-US" smtClean="0"/>
              <a:pPr/>
              <a:t>5/11/2016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CD0B48-D6CE-3C4A-A1B1-B985C175944E}" type="slidenum">
              <a:rPr lang="en-US" smtClean="0"/>
              <a:pPr/>
              <a:t>‹#›</a:t>
            </a:fld>
            <a:endParaRPr lang="en-US"/>
          </a:p>
        </p:txBody>
      </p:sp>
    </p:spTree>
    <p:extLst>
      <p:ext uri="{BB962C8B-B14F-4D97-AF65-F5344CB8AC3E}">
        <p14:creationId xmlns:p14="http://schemas.microsoft.com/office/powerpoint/2010/main" val="7455329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Non-market, or intangible, values are</a:t>
            </a:r>
            <a:r>
              <a:rPr lang="en-AU" baseline="0" dirty="0" smtClean="0"/>
              <a:t> things people care about, that are not traded in formal  markets. For example one can’t buy improvement in biodiversity, because there is no market for this.</a:t>
            </a:r>
          </a:p>
          <a:p>
            <a:r>
              <a:rPr lang="en-AU" baseline="0" dirty="0" smtClean="0"/>
              <a:t>Because these non-market values can be quite large it’s important that they be included in decision making</a:t>
            </a:r>
          </a:p>
          <a:p>
            <a:r>
              <a:rPr lang="en-AU" baseline="0" dirty="0" smtClean="0"/>
              <a:t>Decision making frameworks that are often used by engineers, economists, and governments, like CBA, compare costs and benefits, in dollars, to produce an estimate on the value for money of projects. Data on the market costs/benefits is easy. To get data on the non-market costs/benefits requires some translation of these values to people in dollar terms. </a:t>
            </a:r>
          </a:p>
          <a:p>
            <a:r>
              <a:rPr lang="en-AU" baseline="0" dirty="0" smtClean="0"/>
              <a:t>Economists have developed methods to quantify NMVs in dollar terms. For example, the choices people make over NMVs in proxy markets. The difference in value of a property next to vs far away from an inner city lake provides some information on the value on amenity. </a:t>
            </a:r>
          </a:p>
          <a:p>
            <a:r>
              <a:rPr lang="en-AU" baseline="0" dirty="0" smtClean="0"/>
              <a:t>Or we can survey people and directly ask their WTP for an improvement in biodiversity at location X, via a hypothetical market. </a:t>
            </a:r>
          </a:p>
          <a:p>
            <a:r>
              <a:rPr lang="en-AU" baseline="0" dirty="0" smtClean="0"/>
              <a:t> </a:t>
            </a:r>
          </a:p>
          <a:p>
            <a:endParaRPr lang="en-AU" dirty="0"/>
          </a:p>
        </p:txBody>
      </p:sp>
      <p:sp>
        <p:nvSpPr>
          <p:cNvPr id="4" name="Slide Number Placeholder 3"/>
          <p:cNvSpPr>
            <a:spLocks noGrp="1"/>
          </p:cNvSpPr>
          <p:nvPr>
            <p:ph type="sldNum" sz="quarter" idx="10"/>
          </p:nvPr>
        </p:nvSpPr>
        <p:spPr/>
        <p:txBody>
          <a:bodyPr/>
          <a:lstStyle/>
          <a:p>
            <a:fld id="{CD853327-AC1A-4374-85EE-1C14D9DC5653}" type="slidenum">
              <a:rPr lang="en-AU" smtClean="0"/>
              <a:t>14</a:t>
            </a:fld>
            <a:endParaRPr lang="en-AU"/>
          </a:p>
        </p:txBody>
      </p:sp>
    </p:spTree>
    <p:extLst>
      <p:ext uri="{BB962C8B-B14F-4D97-AF65-F5344CB8AC3E}">
        <p14:creationId xmlns:p14="http://schemas.microsoft.com/office/powerpoint/2010/main" val="264633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Non-market, or intangible, values are</a:t>
            </a:r>
            <a:r>
              <a:rPr lang="en-AU" baseline="0" dirty="0" smtClean="0"/>
              <a:t> things people care about, that are not traded in formal  markets. For example one can’t buy improvement in biodiversity, because there is no market for this.</a:t>
            </a:r>
          </a:p>
          <a:p>
            <a:r>
              <a:rPr lang="en-AU" baseline="0" dirty="0" smtClean="0"/>
              <a:t>Because these non-market values can be quite large it’s important that they be included in decision making</a:t>
            </a:r>
          </a:p>
          <a:p>
            <a:r>
              <a:rPr lang="en-AU" baseline="0" dirty="0" smtClean="0"/>
              <a:t>Decision making frameworks that are often used by engineers, economists, and governments, like CBA, compare costs and benefits, in dollars, to produce an estimate on the value for money of projects. Data on the market costs/benefits is easy. To get data on the non-market costs/benefits requires some translation of these values to people in dollar terms. </a:t>
            </a:r>
          </a:p>
          <a:p>
            <a:r>
              <a:rPr lang="en-AU" baseline="0" dirty="0" smtClean="0"/>
              <a:t>Economists have developed methods to quantify NMVs in dollar terms. For example, the choices people make over NMVs in proxy markets. The difference in value of a property next to vs far away from an inner city lake provides some information on the value on amenity. </a:t>
            </a:r>
          </a:p>
          <a:p>
            <a:r>
              <a:rPr lang="en-AU" baseline="0" dirty="0" smtClean="0"/>
              <a:t>Or we can survey people and directly ask their WTP for an improvement in biodiversity at location X, via a hypothetical market. </a:t>
            </a:r>
          </a:p>
          <a:p>
            <a:r>
              <a:rPr lang="en-AU" baseline="0" dirty="0" smtClean="0"/>
              <a:t> </a:t>
            </a:r>
          </a:p>
          <a:p>
            <a:endParaRPr lang="en-AU" dirty="0"/>
          </a:p>
        </p:txBody>
      </p:sp>
      <p:sp>
        <p:nvSpPr>
          <p:cNvPr id="4" name="Slide Number Placeholder 3"/>
          <p:cNvSpPr>
            <a:spLocks noGrp="1"/>
          </p:cNvSpPr>
          <p:nvPr>
            <p:ph type="sldNum" sz="quarter" idx="10"/>
          </p:nvPr>
        </p:nvSpPr>
        <p:spPr/>
        <p:txBody>
          <a:bodyPr/>
          <a:lstStyle/>
          <a:p>
            <a:fld id="{CD853327-AC1A-4374-85EE-1C14D9DC5653}" type="slidenum">
              <a:rPr lang="en-AU" smtClean="0"/>
              <a:t>15</a:t>
            </a:fld>
            <a:endParaRPr lang="en-AU"/>
          </a:p>
        </p:txBody>
      </p:sp>
    </p:spTree>
    <p:extLst>
      <p:ext uri="{BB962C8B-B14F-4D97-AF65-F5344CB8AC3E}">
        <p14:creationId xmlns:p14="http://schemas.microsoft.com/office/powerpoint/2010/main" val="268991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Although these NMV methods</a:t>
            </a:r>
            <a:r>
              <a:rPr lang="en-AU" baseline="0" dirty="0" smtClean="0"/>
              <a:t> are well established and the data obtained robust, there are some considerations for their application to natural hazard management. </a:t>
            </a:r>
          </a:p>
          <a:p>
            <a:r>
              <a:rPr lang="en-AU" baseline="0" dirty="0" smtClean="0"/>
              <a:t>To do an original study to identify the dollar value of a particular management action is expensive. </a:t>
            </a:r>
          </a:p>
          <a:p>
            <a:r>
              <a:rPr lang="en-AU" baseline="0" dirty="0" smtClean="0"/>
              <a:t>We could use estimates from existing studies, but there’s lots of them – many may not be appropriate to use in a natural hazard management context. </a:t>
            </a:r>
          </a:p>
          <a:p>
            <a:r>
              <a:rPr lang="en-AU" baseline="0" dirty="0" smtClean="0"/>
              <a:t>If we did agree on a suitable study, using the dollar value in a CBA still requires some degree of expert guidance. </a:t>
            </a:r>
          </a:p>
          <a:p>
            <a:endParaRPr lang="en-AU" baseline="0" dirty="0" smtClean="0"/>
          </a:p>
          <a:p>
            <a:endParaRPr lang="en-AU" baseline="0" dirty="0" smtClean="0"/>
          </a:p>
          <a:p>
            <a:r>
              <a:rPr lang="en-AU" baseline="0" dirty="0" smtClean="0"/>
              <a:t> </a:t>
            </a:r>
            <a:endParaRPr lang="en-AU" dirty="0"/>
          </a:p>
        </p:txBody>
      </p:sp>
      <p:sp>
        <p:nvSpPr>
          <p:cNvPr id="4" name="Slide Number Placeholder 3"/>
          <p:cNvSpPr>
            <a:spLocks noGrp="1"/>
          </p:cNvSpPr>
          <p:nvPr>
            <p:ph type="sldNum" sz="quarter" idx="10"/>
          </p:nvPr>
        </p:nvSpPr>
        <p:spPr/>
        <p:txBody>
          <a:bodyPr/>
          <a:lstStyle/>
          <a:p>
            <a:fld id="{CD853327-AC1A-4374-85EE-1C14D9DC5653}" type="slidenum">
              <a:rPr lang="en-AU" smtClean="0"/>
              <a:t>16</a:t>
            </a:fld>
            <a:endParaRPr lang="en-AU"/>
          </a:p>
        </p:txBody>
      </p:sp>
    </p:spTree>
    <p:extLst>
      <p:ext uri="{BB962C8B-B14F-4D97-AF65-F5344CB8AC3E}">
        <p14:creationId xmlns:p14="http://schemas.microsoft.com/office/powerpoint/2010/main" val="261361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To</a:t>
            </a:r>
            <a:r>
              <a:rPr lang="en-AU" baseline="0" dirty="0" smtClean="0"/>
              <a:t> work through many of these issues, we’ve has 3 workshops wit leading economists that have resulted in 2 working papers. </a:t>
            </a:r>
          </a:p>
          <a:p>
            <a:r>
              <a:rPr lang="en-AU" baseline="0" dirty="0" smtClean="0"/>
              <a:t>Several meetings with end users have been had to identify their needs from this project.</a:t>
            </a:r>
          </a:p>
          <a:p>
            <a:r>
              <a:rPr lang="en-AU" baseline="0" dirty="0" smtClean="0"/>
              <a:t>The first output from these meetings and the expert discussions is a framework that assists in the identification of the NMVs impacted by natural hazard management.</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CD853327-AC1A-4374-85EE-1C14D9DC5653}" type="slidenum">
              <a:rPr lang="en-AU" smtClean="0"/>
              <a:t>17</a:t>
            </a:fld>
            <a:endParaRPr lang="en-AU"/>
          </a:p>
        </p:txBody>
      </p:sp>
    </p:spTree>
    <p:extLst>
      <p:ext uri="{BB962C8B-B14F-4D97-AF65-F5344CB8AC3E}">
        <p14:creationId xmlns:p14="http://schemas.microsoft.com/office/powerpoint/2010/main" val="261135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The work in progress from the end user meetings and expert discussions is a data base of dollar estimates for the relevant NMVs.  The data base will provide end users with an easily accessible source of credible NMV estimates that they can use in CBA. The discussions highlighted credible NMV information as a clear requirement for end users.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r>
              <a:rPr lang="en-AU" dirty="0" smtClean="0"/>
              <a:t>End users were</a:t>
            </a:r>
            <a:r>
              <a:rPr lang="en-AU" baseline="0" dirty="0" smtClean="0"/>
              <a:t> also keen to been provided with supporting information to the database:</a:t>
            </a:r>
          </a:p>
          <a:p>
            <a:pPr marL="171450" indent="-171450">
              <a:buFontTx/>
              <a:buChar char="-"/>
            </a:pPr>
            <a:r>
              <a:rPr lang="en-AU" baseline="0" dirty="0" smtClean="0"/>
              <a:t>Intro to NMV theory and methods</a:t>
            </a:r>
          </a:p>
          <a:p>
            <a:pPr marL="171450" indent="-171450">
              <a:buFontTx/>
              <a:buChar char="-"/>
            </a:pPr>
            <a:r>
              <a:rPr lang="en-AU" baseline="0" dirty="0" smtClean="0"/>
              <a:t>Instructions on how to use the dollar estimates in CBA</a:t>
            </a:r>
          </a:p>
          <a:p>
            <a:pPr marL="171450" indent="-171450">
              <a:buFontTx/>
              <a:buChar char="-"/>
            </a:pPr>
            <a:r>
              <a:rPr lang="en-AU" baseline="0" dirty="0" smtClean="0"/>
              <a:t>Key insights for non-CBA decision making e.g. the value of a statistical life varies with demographics and cause of death </a:t>
            </a:r>
          </a:p>
          <a:p>
            <a:pPr marL="171450" indent="-171450">
              <a:buFontTx/>
              <a:buChar char="-"/>
            </a:pPr>
            <a:endParaRPr lang="en-AU" baseline="0" dirty="0" smtClean="0"/>
          </a:p>
          <a:p>
            <a:pPr marL="0" indent="0">
              <a:buFontTx/>
              <a:buNone/>
            </a:pPr>
            <a:r>
              <a:rPr lang="en-AU" baseline="0" dirty="0" smtClean="0"/>
              <a:t>Finally, the end users and Holger </a:t>
            </a:r>
            <a:r>
              <a:rPr lang="en-AU" baseline="0" dirty="0" err="1" smtClean="0"/>
              <a:t>Maiers</a:t>
            </a:r>
            <a:r>
              <a:rPr lang="en-AU" baseline="0" dirty="0" smtClean="0"/>
              <a:t> group have ask if we could provide worked examples for using NMVs in various decision making tools. Some possible case studies are: </a:t>
            </a:r>
          </a:p>
          <a:p>
            <a:pPr marL="171450" indent="-171450">
              <a:buFontTx/>
              <a:buChar char="-"/>
            </a:pPr>
            <a:r>
              <a:rPr lang="en-AU" dirty="0" smtClean="0"/>
              <a:t>Approach to include the Value of a Statistical Life in the University of Adelaide Multi-hazard Decision Support System</a:t>
            </a:r>
          </a:p>
          <a:p>
            <a:pPr marL="171450" indent="-171450">
              <a:buFontTx/>
              <a:buChar char="-"/>
            </a:pPr>
            <a:r>
              <a:rPr lang="en-AU" dirty="0" smtClean="0"/>
              <a:t>Comparison of mitigation options with market and NMV impacts with WA SEMC</a:t>
            </a:r>
          </a:p>
          <a:p>
            <a:pPr marL="171450" indent="-171450">
              <a:buFontTx/>
              <a:buChar char="-"/>
            </a:pPr>
            <a:r>
              <a:rPr lang="en-AU" dirty="0" smtClean="0"/>
              <a:t>Damage assessment of Samson Flat fire with SA DEWNR</a:t>
            </a:r>
          </a:p>
          <a:p>
            <a:pPr marL="0" indent="0">
              <a:buFontTx/>
              <a:buNone/>
            </a:pPr>
            <a:endParaRPr lang="en-AU" baseline="0" dirty="0" smtClean="0"/>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CD853327-AC1A-4374-85EE-1C14D9DC5653}" type="slidenum">
              <a:rPr lang="en-AU" smtClean="0"/>
              <a:t>18</a:t>
            </a:fld>
            <a:endParaRPr lang="en-AU"/>
          </a:p>
        </p:txBody>
      </p:sp>
    </p:spTree>
    <p:extLst>
      <p:ext uri="{BB962C8B-B14F-4D97-AF65-F5344CB8AC3E}">
        <p14:creationId xmlns:p14="http://schemas.microsoft.com/office/powerpoint/2010/main" val="70172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SzPct val="125000"/>
              <a:buFont typeface="Arial" panose="020B0604020202020204" pitchFamily="34" charset="0"/>
              <a:buChar char="•"/>
              <a:defRPr/>
            </a:lvl1pPr>
            <a:lvl2pPr marL="645750" indent="-285750">
              <a:buSzPct val="90000"/>
              <a:buFont typeface="Courier New" panose="02070309020205020404" pitchFamily="49" charset="0"/>
              <a:buChar char="o"/>
              <a:defRPr/>
            </a:lvl2pPr>
            <a:lvl3pPr marL="990000" indent="-270000">
              <a:buFont typeface="Wingdings" panose="05000000000000000000"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083379" y="6470965"/>
            <a:ext cx="2895600" cy="365125"/>
          </a:xfrm>
        </p:spPr>
        <p:txBody>
          <a:bodyPr/>
          <a:lstStyle/>
          <a:p>
            <a:endParaRPr lang="en-US" dirty="0"/>
          </a:p>
        </p:txBody>
      </p:sp>
      <p:sp>
        <p:nvSpPr>
          <p:cNvPr id="6" name="Footer Placeholder 4"/>
          <p:cNvSpPr txBox="1">
            <a:spLocks/>
          </p:cNvSpPr>
          <p:nvPr userDrawn="1"/>
        </p:nvSpPr>
        <p:spPr>
          <a:xfrm>
            <a:off x="1374107" y="6471479"/>
            <a:ext cx="1891607" cy="205181"/>
          </a:xfrm>
          <a:prstGeom prst="rect">
            <a:avLst/>
          </a:prstGeom>
        </p:spPr>
        <p:txBody>
          <a:bodyPr vert="horz" lIns="0" tIns="0" rIns="0" bIns="0" rtlCol="0" anchor="ctr"/>
          <a:lstStyle>
            <a:lvl1pPr algn="l">
              <a:defRPr sz="400" b="0" cap="all" baseline="0">
                <a:solidFill>
                  <a:schemeClr val="tx1">
                    <a:tint val="75000"/>
                  </a:schemeClr>
                </a:solidFill>
                <a:latin typeface="Tw Cen MT"/>
                <a:cs typeface="Tw Cen M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all" spc="0" normalizeH="0" baseline="0" noProof="0" dirty="0" smtClean="0">
                <a:ln>
                  <a:noFill/>
                </a:ln>
                <a:solidFill>
                  <a:schemeClr val="tx1">
                    <a:tint val="75000"/>
                  </a:schemeClr>
                </a:solidFill>
                <a:effectLst/>
                <a:uLnTx/>
                <a:uFillTx/>
                <a:latin typeface="Tw Cen MT"/>
                <a:ea typeface="+mn-ea"/>
                <a:cs typeface="Tw Cen MT"/>
              </a:rPr>
              <a:t>© BUSHFIRE AND NATURAL HAZARDS CRC 2016</a:t>
            </a:r>
            <a:endParaRPr kumimoji="0" lang="en-US" sz="700" b="0" i="0" u="none" strike="noStrike" kern="1200" cap="all" spc="0" normalizeH="0" baseline="0" noProof="0" dirty="0">
              <a:ln>
                <a:noFill/>
              </a:ln>
              <a:solidFill>
                <a:schemeClr val="tx1">
                  <a:tint val="75000"/>
                </a:schemeClr>
              </a:solidFill>
              <a:effectLst/>
              <a:uLnTx/>
              <a:uFillTx/>
              <a:latin typeface="Tw Cen MT"/>
              <a:ea typeface="+mn-ea"/>
              <a:cs typeface="Tw Cen MT"/>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400" y="1548000"/>
            <a:ext cx="6540602" cy="1470025"/>
          </a:xfrm>
        </p:spPr>
        <p:txBody>
          <a:bodyPr/>
          <a:lstStyle>
            <a:lvl1pPr>
              <a:defRPr>
                <a:solidFill>
                  <a:srgbClr val="D02124"/>
                </a:solidFill>
              </a:defRPr>
            </a:lvl1pPr>
          </a:lstStyle>
          <a:p>
            <a:r>
              <a:rPr lang="en-AU" smtClean="0"/>
              <a:t>Click to edit Master title style</a:t>
            </a:r>
            <a:endParaRPr lang="en-US"/>
          </a:p>
        </p:txBody>
      </p:sp>
      <p:sp>
        <p:nvSpPr>
          <p:cNvPr id="3" name="Subtitle 2"/>
          <p:cNvSpPr>
            <a:spLocks noGrp="1"/>
          </p:cNvSpPr>
          <p:nvPr>
            <p:ph type="subTitle" idx="1"/>
          </p:nvPr>
        </p:nvSpPr>
        <p:spPr>
          <a:xfrm>
            <a:off x="698400" y="3141133"/>
            <a:ext cx="6540602" cy="846667"/>
          </a:xfrm>
        </p:spPr>
        <p:txBody>
          <a:bodyPr lIns="0" tIns="0" rIns="0" bIns="0" anchor="t">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Picture Placeholder 8"/>
          <p:cNvSpPr>
            <a:spLocks noGrp="1"/>
          </p:cNvSpPr>
          <p:nvPr>
            <p:ph type="pic" sz="quarter" idx="10"/>
          </p:nvPr>
        </p:nvSpPr>
        <p:spPr>
          <a:xfrm>
            <a:off x="431999" y="5832000"/>
            <a:ext cx="1800000" cy="900000"/>
          </a:xfrm>
        </p:spPr>
        <p:txBody>
          <a:bodyPr>
            <a:normAutofit/>
          </a:bodyPr>
          <a:lstStyle>
            <a:lvl1pPr algn="ctr">
              <a:buNone/>
              <a:defRPr sz="1000"/>
            </a:lvl1pPr>
          </a:lstStyle>
          <a:p>
            <a:endParaRPr lang="en-US"/>
          </a:p>
        </p:txBody>
      </p:sp>
      <p:sp>
        <p:nvSpPr>
          <p:cNvPr id="16" name="Text Placeholder 15"/>
          <p:cNvSpPr>
            <a:spLocks noGrp="1"/>
          </p:cNvSpPr>
          <p:nvPr>
            <p:ph type="body" sz="quarter" idx="16" hasCustomPrompt="1"/>
          </p:nvPr>
        </p:nvSpPr>
        <p:spPr>
          <a:xfrm>
            <a:off x="698500" y="3877733"/>
            <a:ext cx="6540500" cy="533400"/>
          </a:xfrm>
        </p:spPr>
        <p:txBody>
          <a:bodyPr lIns="0" tIns="0" rIns="0" bIns="0" anchor="b">
            <a:normAutofit/>
          </a:bodyPr>
          <a:lstStyle>
            <a:lvl1pPr>
              <a:buNone/>
              <a:defRPr sz="1400"/>
            </a:lvl1pPr>
          </a:lstStyle>
          <a:p>
            <a:r>
              <a:rPr lang="en-AU" dirty="0" smtClean="0"/>
              <a:t>Click to edit Master subtitle style</a:t>
            </a:r>
          </a:p>
        </p:txBody>
      </p:sp>
      <p:sp>
        <p:nvSpPr>
          <p:cNvPr id="17" name="Picture Placeholder 8"/>
          <p:cNvSpPr>
            <a:spLocks noGrp="1"/>
          </p:cNvSpPr>
          <p:nvPr>
            <p:ph type="pic" sz="quarter" idx="17"/>
          </p:nvPr>
        </p:nvSpPr>
        <p:spPr>
          <a:xfrm>
            <a:off x="2592000" y="5832000"/>
            <a:ext cx="1800000" cy="900000"/>
          </a:xfrm>
        </p:spPr>
        <p:txBody>
          <a:bodyPr>
            <a:normAutofit/>
          </a:bodyPr>
          <a:lstStyle>
            <a:lvl1pPr algn="ctr">
              <a:buNone/>
              <a:defRPr sz="1000"/>
            </a:lvl1pPr>
          </a:lstStyle>
          <a:p>
            <a:endParaRPr lang="en-US"/>
          </a:p>
        </p:txBody>
      </p:sp>
      <p:sp>
        <p:nvSpPr>
          <p:cNvPr id="18" name="Picture Placeholder 8"/>
          <p:cNvSpPr>
            <a:spLocks noGrp="1"/>
          </p:cNvSpPr>
          <p:nvPr>
            <p:ph type="pic" sz="quarter" idx="18"/>
          </p:nvPr>
        </p:nvSpPr>
        <p:spPr>
          <a:xfrm>
            <a:off x="4752000" y="5832000"/>
            <a:ext cx="1800000" cy="900000"/>
          </a:xfrm>
        </p:spPr>
        <p:txBody>
          <a:bodyPr>
            <a:normAutofit/>
          </a:bodyPr>
          <a:lstStyle>
            <a:lvl1pPr algn="ctr">
              <a:buNone/>
              <a:defRPr sz="1000"/>
            </a:lvl1pPr>
          </a:lstStyle>
          <a:p>
            <a:endParaRPr lang="en-US"/>
          </a:p>
        </p:txBody>
      </p:sp>
      <p:sp>
        <p:nvSpPr>
          <p:cNvPr id="19" name="Picture Placeholder 8"/>
          <p:cNvSpPr>
            <a:spLocks noGrp="1"/>
          </p:cNvSpPr>
          <p:nvPr>
            <p:ph type="pic" sz="quarter" idx="19"/>
          </p:nvPr>
        </p:nvSpPr>
        <p:spPr>
          <a:xfrm>
            <a:off x="6912000" y="5832000"/>
            <a:ext cx="1800000" cy="900000"/>
          </a:xfrm>
        </p:spPr>
        <p:txBody>
          <a:bodyPr>
            <a:normAutofit/>
          </a:bodyPr>
          <a:lstStyle>
            <a:lvl1pPr algn="ctr">
              <a:buNone/>
              <a:defRPr sz="1000"/>
            </a:lvl1pPr>
          </a:lstStyle>
          <a:p>
            <a:endParaRPr lang="en-US"/>
          </a:p>
        </p:txBody>
      </p:sp>
      <p:sp>
        <p:nvSpPr>
          <p:cNvPr id="4" name="Rectangle 3"/>
          <p:cNvSpPr/>
          <p:nvPr userDrawn="1"/>
        </p:nvSpPr>
        <p:spPr>
          <a:xfrm>
            <a:off x="6987921" y="4390405"/>
            <a:ext cx="1954381"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all" spc="0" normalizeH="0" baseline="0" noProof="0" dirty="0" smtClean="0">
                <a:ln>
                  <a:noFill/>
                </a:ln>
                <a:solidFill>
                  <a:schemeClr val="tx1">
                    <a:tint val="75000"/>
                  </a:schemeClr>
                </a:solidFill>
                <a:effectLst/>
                <a:uLnTx/>
                <a:uFillTx/>
                <a:latin typeface="Tw Cen MT"/>
                <a:ea typeface="+mn-ea"/>
                <a:cs typeface="Tw Cen MT"/>
              </a:rPr>
              <a:t>© BUSHFIRE AND NATURAL HAZARDS CRC 2015</a:t>
            </a:r>
            <a:endParaRPr kumimoji="0" lang="en-US" sz="700" b="0" i="0" u="none" strike="noStrike" kern="1200" cap="all" spc="0" normalizeH="0" baseline="0" noProof="0" dirty="0">
              <a:ln>
                <a:noFill/>
              </a:ln>
              <a:solidFill>
                <a:schemeClr val="tx1">
                  <a:tint val="75000"/>
                </a:schemeClr>
              </a:solidFill>
              <a:effectLst/>
              <a:uLnTx/>
              <a:uFillTx/>
              <a:latin typeface="Tw Cen MT"/>
              <a:ea typeface="+mn-ea"/>
              <a:cs typeface="Tw Cen M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335087"/>
          </a:xfrm>
        </p:spPr>
        <p:txBody>
          <a:bodyPr lIns="0" tIns="0" bIns="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lIns="0" tIns="9000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NHCRC-footer.jpg"/>
          <p:cNvPicPr>
            <a:picLocks noChangeAspect="1"/>
          </p:cNvPicPr>
          <p:nvPr userDrawn="1"/>
        </p:nvPicPr>
        <p:blipFill>
          <a:blip r:embed="rId12"/>
          <a:stretch>
            <a:fillRect/>
          </a:stretch>
        </p:blipFill>
        <p:spPr>
          <a:xfrm>
            <a:off x="0" y="6284976"/>
            <a:ext cx="9144000" cy="573024"/>
          </a:xfrm>
          <a:prstGeom prst="rect">
            <a:avLst/>
          </a:prstGeom>
        </p:spPr>
      </p:pic>
      <p:pic>
        <p:nvPicPr>
          <p:cNvPr id="7" name="Picture 6" descr="BNHCRC-background.png"/>
          <p:cNvPicPr>
            <a:picLocks noChangeAspect="1"/>
          </p:cNvPicPr>
          <p:nvPr userDrawn="1"/>
        </p:nvPicPr>
        <p:blipFill>
          <a:blip r:embed="rId13"/>
          <a:stretch>
            <a:fillRect/>
          </a:stretch>
        </p:blipFill>
        <p:spPr>
          <a:xfrm>
            <a:off x="0" y="0"/>
            <a:ext cx="9144000" cy="6288024"/>
          </a:xfrm>
          <a:prstGeom prst="rect">
            <a:avLst/>
          </a:prstGeom>
        </p:spPr>
      </p:pic>
      <p:sp>
        <p:nvSpPr>
          <p:cNvPr id="2" name="Title Placeholder 1"/>
          <p:cNvSpPr>
            <a:spLocks noGrp="1"/>
          </p:cNvSpPr>
          <p:nvPr>
            <p:ph type="title"/>
          </p:nvPr>
        </p:nvSpPr>
        <p:spPr>
          <a:xfrm>
            <a:off x="698400" y="457200"/>
            <a:ext cx="7416000" cy="948267"/>
          </a:xfrm>
          <a:prstGeom prst="rect">
            <a:avLst/>
          </a:prstGeom>
        </p:spPr>
        <p:txBody>
          <a:bodyPr vert="horz" lIns="0" tIns="0" rIns="91440" bIns="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8400" y="1600201"/>
            <a:ext cx="7416000" cy="42418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911679" y="6470965"/>
            <a:ext cx="2895600" cy="365125"/>
          </a:xfrm>
          <a:prstGeom prst="rect">
            <a:avLst/>
          </a:prstGeom>
        </p:spPr>
        <p:txBody>
          <a:bodyPr vert="horz" lIns="91440" tIns="45720" rIns="91440" bIns="45720" rtlCol="0" anchor="ctr"/>
          <a:lstStyle>
            <a:lvl1pPr algn="ctr">
              <a:defRPr sz="800">
                <a:solidFill>
                  <a:schemeClr val="bg1"/>
                </a:solidFill>
                <a:latin typeface="Tw Cen MT"/>
                <a:cs typeface="Tw Cen MT"/>
              </a:defRPr>
            </a:lvl1pPr>
          </a:lstStyle>
          <a:p>
            <a:r>
              <a:rPr lang="en-US" cap="all" dirty="0" smtClean="0">
                <a:solidFill>
                  <a:schemeClr val="tx1">
                    <a:tint val="75000"/>
                  </a:schemeClr>
                </a:solidFill>
              </a:rPr>
              <a:t>BUSHFIRE AND NATURAL HAZARDS CRC 2015</a:t>
            </a:r>
          </a:p>
          <a:p>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iming>
    <p:tnLst>
      <p:par>
        <p:cTn id="1" dur="indefinite" restart="never" nodeType="tmRoot"/>
      </p:par>
    </p:tnLst>
  </p:timing>
  <p:txStyles>
    <p:titleStyle>
      <a:lvl1pPr algn="l" defTabSz="457200" rtl="0" eaLnBrk="1" latinLnBrk="0" hangingPunct="1">
        <a:spcBef>
          <a:spcPct val="0"/>
        </a:spcBef>
        <a:buNone/>
        <a:defRPr sz="2800" b="1" kern="1200" cap="all">
          <a:solidFill>
            <a:srgbClr val="D02124"/>
          </a:solidFill>
          <a:latin typeface="Century Gothic"/>
          <a:ea typeface="+mj-ea"/>
          <a:cs typeface="Century Gothic"/>
        </a:defRPr>
      </a:lvl1pPr>
    </p:titleStyle>
    <p:bodyStyle>
      <a:lvl1pPr marL="360000" indent="-360000" algn="l" defTabSz="457200" rtl="0" eaLnBrk="1" latinLnBrk="0" hangingPunct="1">
        <a:spcBef>
          <a:spcPct val="20000"/>
        </a:spcBef>
        <a:buFont typeface="+mj-lt"/>
        <a:buAutoNum type="arabicParenR"/>
        <a:defRPr sz="2400" b="0" kern="1200">
          <a:solidFill>
            <a:schemeClr val="tx1"/>
          </a:solidFill>
          <a:latin typeface="Century Gothic"/>
          <a:ea typeface="+mn-ea"/>
          <a:cs typeface="Century Gothic"/>
        </a:defRPr>
      </a:lvl1pPr>
      <a:lvl2pPr marL="720000" indent="-360000" algn="l" defTabSz="457200" rtl="0" eaLnBrk="1" latinLnBrk="0" hangingPunct="1">
        <a:spcBef>
          <a:spcPct val="20000"/>
        </a:spcBef>
        <a:buFont typeface="+mj-lt"/>
        <a:buAutoNum type="alphaLcParenR"/>
        <a:defRPr sz="1800" b="0" kern="1200">
          <a:solidFill>
            <a:schemeClr val="tx1"/>
          </a:solidFill>
          <a:latin typeface="Century Gothic"/>
          <a:ea typeface="+mn-ea"/>
          <a:cs typeface="Century Gothic"/>
        </a:defRPr>
      </a:lvl2pPr>
      <a:lvl3pPr marL="990000" indent="-270000" algn="l" defTabSz="457200" rtl="0" eaLnBrk="1" latinLnBrk="0" hangingPunct="1">
        <a:spcBef>
          <a:spcPct val="20000"/>
        </a:spcBef>
        <a:buFont typeface="Arial"/>
        <a:buChar char="•"/>
        <a:defRPr sz="1600" b="0" kern="1200">
          <a:solidFill>
            <a:schemeClr val="tx1"/>
          </a:solidFill>
          <a:latin typeface="Century Gothic"/>
          <a:ea typeface="+mn-ea"/>
          <a:cs typeface="Century Gothic"/>
        </a:defRPr>
      </a:lvl3pPr>
      <a:lvl4pPr marL="1260000" indent="-270000" algn="l" defTabSz="457200" rtl="0" eaLnBrk="1" latinLnBrk="0" hangingPunct="1">
        <a:spcBef>
          <a:spcPct val="20000"/>
        </a:spcBef>
        <a:buFont typeface="Lucida Grande"/>
        <a:buChar char="-"/>
        <a:defRPr sz="1600" b="0" kern="1200">
          <a:solidFill>
            <a:schemeClr val="tx1"/>
          </a:solidFill>
          <a:latin typeface="Century Gothic"/>
          <a:ea typeface="+mn-ea"/>
          <a:cs typeface="Century Gothic"/>
        </a:defRPr>
      </a:lvl4pPr>
      <a:lvl5pPr marL="1530000" indent="-270000" algn="l" defTabSz="457200" rtl="0" eaLnBrk="1" latinLnBrk="0" hangingPunct="1">
        <a:spcBef>
          <a:spcPct val="20000"/>
        </a:spcBef>
        <a:buFont typeface="Arial"/>
        <a:buChar char="»"/>
        <a:defRPr sz="1600" b="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144800"/>
            <a:ext cx="9144000" cy="4572000"/>
          </a:xfrm>
          <a:prstGeom prst="rect">
            <a:avLst/>
          </a:prstGeom>
          <a:solidFill>
            <a:srgbClr val="FED5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98400" y="1417638"/>
            <a:ext cx="7740000" cy="893763"/>
          </a:xfrm>
          <a:prstGeom prst="rect">
            <a:avLst/>
          </a:prstGeom>
        </p:spPr>
        <p:txBody>
          <a:bodyPr vert="horz" lIns="0" tIns="0" rIns="0" bIns="0" rtlCol="0" anchor="t">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698401" y="2311401"/>
            <a:ext cx="7740000" cy="3107266"/>
          </a:xfrm>
          <a:prstGeom prst="rect">
            <a:avLst/>
          </a:prstGeom>
        </p:spPr>
        <p:txBody>
          <a:bodyPr vert="horz" lIns="91440" tIns="0" rIns="91440" bIns="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cs typeface="Century Gothic"/>
              </a:defRPr>
            </a:lvl1pPr>
          </a:lstStyle>
          <a:p>
            <a:endParaRPr lang="en-US" dirty="0"/>
          </a:p>
        </p:txBody>
      </p:sp>
      <p:pic>
        <p:nvPicPr>
          <p:cNvPr id="10" name="Picture 9" descr="BNHCRC-logo.png"/>
          <p:cNvPicPr>
            <a:picLocks noChangeAspect="1"/>
          </p:cNvPicPr>
          <p:nvPr userDrawn="1"/>
        </p:nvPicPr>
        <p:blipFill>
          <a:blip r:embed="rId3"/>
          <a:stretch>
            <a:fillRect/>
          </a:stretch>
        </p:blipFill>
        <p:spPr>
          <a:xfrm>
            <a:off x="698400" y="216000"/>
            <a:ext cx="2252472" cy="6918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2800" b="1" kern="1200" cap="all">
          <a:solidFill>
            <a:srgbClr val="D02124"/>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ctrTitle"/>
          </p:nvPr>
        </p:nvSpPr>
        <p:spPr>
          <a:xfrm>
            <a:off x="698400" y="1548000"/>
            <a:ext cx="6043594" cy="1470025"/>
          </a:xfrm>
        </p:spPr>
        <p:txBody>
          <a:bodyPr>
            <a:noAutofit/>
          </a:bodyPr>
          <a:lstStyle/>
          <a:p>
            <a:r>
              <a:rPr lang="en-US" sz="4400" dirty="0" smtClean="0"/>
              <a:t>Economics of natural hazards</a:t>
            </a:r>
            <a:endParaRPr lang="en-US" sz="4400" b="0" cap="none" dirty="0">
              <a:solidFill>
                <a:schemeClr val="tx1"/>
              </a:solidFill>
            </a:endParaRPr>
          </a:p>
        </p:txBody>
      </p:sp>
      <p:sp>
        <p:nvSpPr>
          <p:cNvPr id="40" name="Text Placeholder 39"/>
          <p:cNvSpPr>
            <a:spLocks noGrp="1"/>
          </p:cNvSpPr>
          <p:nvPr>
            <p:ph type="body" sz="quarter" idx="16"/>
          </p:nvPr>
        </p:nvSpPr>
        <p:spPr>
          <a:xfrm>
            <a:off x="698500" y="3623631"/>
            <a:ext cx="4945944" cy="831369"/>
          </a:xfrm>
        </p:spPr>
        <p:txBody>
          <a:bodyPr>
            <a:noAutofit/>
          </a:bodyPr>
          <a:lstStyle/>
          <a:p>
            <a:r>
              <a:rPr lang="en-US" sz="2000" b="1" baseline="30000" dirty="0" smtClean="0">
                <a:solidFill>
                  <a:srgbClr val="D02124"/>
                </a:solidFill>
              </a:rPr>
              <a:t>Veronique Florec and </a:t>
            </a:r>
            <a:r>
              <a:rPr lang="en-US" sz="2000" b="1" baseline="30000" dirty="0" err="1" smtClean="0">
                <a:solidFill>
                  <a:srgbClr val="D02124"/>
                </a:solidFill>
              </a:rPr>
              <a:t>Morteza</a:t>
            </a:r>
            <a:r>
              <a:rPr lang="en-US" sz="2000" b="1" baseline="30000" dirty="0" smtClean="0">
                <a:solidFill>
                  <a:srgbClr val="D02124"/>
                </a:solidFill>
              </a:rPr>
              <a:t> </a:t>
            </a:r>
            <a:r>
              <a:rPr lang="en-US" sz="2000" b="1" baseline="30000" dirty="0" err="1" smtClean="0">
                <a:solidFill>
                  <a:srgbClr val="D02124"/>
                </a:solidFill>
              </a:rPr>
              <a:t>Chalak</a:t>
            </a:r>
            <a:endParaRPr lang="en-US" sz="2000" b="1" baseline="30000" dirty="0" smtClean="0">
              <a:solidFill>
                <a:srgbClr val="D02124"/>
              </a:solidFill>
            </a:endParaRPr>
          </a:p>
          <a:p>
            <a:r>
              <a:rPr lang="en-US" sz="2000" baseline="30000" dirty="0" smtClean="0"/>
              <a:t>School of Agricultural and Resource Economics</a:t>
            </a:r>
          </a:p>
          <a:p>
            <a:r>
              <a:rPr lang="en-US" sz="2000" baseline="30000" dirty="0" smtClean="0"/>
              <a:t>University of Western Australia</a:t>
            </a:r>
            <a:endParaRPr lang="en-US" sz="2000" baseline="30000" dirty="0"/>
          </a:p>
        </p:txBody>
      </p:sp>
      <p:pic>
        <p:nvPicPr>
          <p:cNvPr id="44" name="Picture 43" descr="BNHCRC-strip.png"/>
          <p:cNvPicPr>
            <a:picLocks noChangeAspect="1"/>
          </p:cNvPicPr>
          <p:nvPr/>
        </p:nvPicPr>
        <p:blipFill>
          <a:blip r:embed="rId2"/>
          <a:stretch>
            <a:fillRect/>
          </a:stretch>
        </p:blipFill>
        <p:spPr>
          <a:xfrm>
            <a:off x="0" y="4572000"/>
            <a:ext cx="9144000" cy="1143000"/>
          </a:xfrm>
          <a:prstGeom prst="rect">
            <a:avLst/>
          </a:prstGeom>
        </p:spPr>
      </p:pic>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271272" y="6080502"/>
            <a:ext cx="3360202" cy="559637"/>
          </a:xfrm>
        </p:spPr>
      </p:pic>
      <p:pic>
        <p:nvPicPr>
          <p:cNvPr id="8" name="Picture 7" descr="C:\Users\Matthew\OneDrive\NEW uwa 2\Bushfire\Thesis\Chapters and papers\000_ALL together\images cover\UWA_logo_landscap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77" y="5920861"/>
            <a:ext cx="2386330" cy="78359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offices</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507" y="1801247"/>
            <a:ext cx="5925403" cy="3947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49" y="2975212"/>
            <a:ext cx="2455496" cy="1957279"/>
          </a:xfrm>
          <a:prstGeom prst="rect">
            <a:avLst/>
          </a:prstGeom>
        </p:spPr>
      </p:pic>
    </p:spTree>
    <p:extLst>
      <p:ext uri="{BB962C8B-B14F-4D97-AF65-F5344CB8AC3E}">
        <p14:creationId xmlns:p14="http://schemas.microsoft.com/office/powerpoint/2010/main" val="2339900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Visit the BNHCRC website</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76" y="931333"/>
            <a:ext cx="6519862" cy="5270153"/>
          </a:xfrm>
          <a:prstGeom prst="rect">
            <a:avLst/>
          </a:prstGeom>
        </p:spPr>
      </p:pic>
    </p:spTree>
    <p:extLst>
      <p:ext uri="{BB962C8B-B14F-4D97-AF65-F5344CB8AC3E}">
        <p14:creationId xmlns:p14="http://schemas.microsoft.com/office/powerpoint/2010/main" val="4024157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economics of natural hazards</a:t>
            </a:r>
            <a:endParaRPr lang="en-AU" dirty="0"/>
          </a:p>
        </p:txBody>
      </p:sp>
      <p:sp>
        <p:nvSpPr>
          <p:cNvPr id="3" name="Content Placeholder 2"/>
          <p:cNvSpPr>
            <a:spLocks noGrp="1"/>
          </p:cNvSpPr>
          <p:nvPr>
            <p:ph idx="1"/>
          </p:nvPr>
        </p:nvSpPr>
        <p:spPr/>
        <p:txBody>
          <a:bodyPr/>
          <a:lstStyle/>
          <a:p>
            <a:pPr marL="0" indent="0">
              <a:buNone/>
            </a:pPr>
            <a:r>
              <a:rPr lang="en-AU" dirty="0" smtClean="0"/>
              <a:t>What does it involve?</a:t>
            </a:r>
          </a:p>
          <a:p>
            <a:pPr marL="0" indent="0">
              <a:buNone/>
            </a:pPr>
            <a:endParaRPr lang="en-AU" dirty="0"/>
          </a:p>
          <a:p>
            <a:pPr marL="0" indent="0">
              <a:buNone/>
            </a:pPr>
            <a:endParaRPr lang="en-AU" dirty="0"/>
          </a:p>
        </p:txBody>
      </p:sp>
      <p:grpSp>
        <p:nvGrpSpPr>
          <p:cNvPr id="6" name="Group 5"/>
          <p:cNvGrpSpPr/>
          <p:nvPr/>
        </p:nvGrpSpPr>
        <p:grpSpPr>
          <a:xfrm>
            <a:off x="496606" y="2930843"/>
            <a:ext cx="1535806" cy="1214676"/>
            <a:chOff x="643944" y="3219718"/>
            <a:chExt cx="2047741" cy="1619568"/>
          </a:xfrm>
        </p:grpSpPr>
        <p:sp>
          <p:nvSpPr>
            <p:cNvPr id="4" name="TextBox 3"/>
            <p:cNvSpPr txBox="1"/>
            <p:nvPr/>
          </p:nvSpPr>
          <p:spPr>
            <a:xfrm>
              <a:off x="643944" y="3219718"/>
              <a:ext cx="2047741" cy="369332"/>
            </a:xfrm>
            <a:prstGeom prst="rect">
              <a:avLst/>
            </a:prstGeom>
            <a:solidFill>
              <a:srgbClr val="003300"/>
            </a:solidFill>
            <a:ln>
              <a:solidFill>
                <a:srgbClr val="003300"/>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VALUES</a:t>
              </a:r>
            </a:p>
          </p:txBody>
        </p:sp>
        <p:sp>
          <p:nvSpPr>
            <p:cNvPr id="5" name="TextBox 4"/>
            <p:cNvSpPr txBox="1"/>
            <p:nvPr/>
          </p:nvSpPr>
          <p:spPr>
            <a:xfrm>
              <a:off x="643944" y="3589050"/>
              <a:ext cx="2047741" cy="1250236"/>
            </a:xfrm>
            <a:prstGeom prst="rect">
              <a:avLst/>
            </a:prstGeom>
            <a:solidFill>
              <a:srgbClr val="00CC00"/>
            </a:solidFill>
            <a:ln>
              <a:solidFill>
                <a:srgbClr val="00CC00"/>
              </a:solidFill>
            </a:ln>
          </p:spPr>
          <p:txBody>
            <a:bodyPr wrap="square" rtlCol="0">
              <a:noAutofit/>
            </a:bodyPr>
            <a:lstStyle/>
            <a:p>
              <a:endParaRPr lang="en-AU" sz="1350" dirty="0"/>
            </a:p>
            <a:p>
              <a:r>
                <a:rPr lang="en-AU" sz="1350" dirty="0"/>
                <a:t>Tangible</a:t>
              </a:r>
            </a:p>
            <a:p>
              <a:r>
                <a:rPr lang="en-AU" sz="1350" dirty="0"/>
                <a:t>Intangible</a:t>
              </a:r>
            </a:p>
          </p:txBody>
        </p:sp>
      </p:grpSp>
      <p:grpSp>
        <p:nvGrpSpPr>
          <p:cNvPr id="7" name="Group 6"/>
          <p:cNvGrpSpPr/>
          <p:nvPr/>
        </p:nvGrpSpPr>
        <p:grpSpPr>
          <a:xfrm>
            <a:off x="2706803" y="2930842"/>
            <a:ext cx="1535806" cy="1552301"/>
            <a:chOff x="643944" y="3219718"/>
            <a:chExt cx="2047741" cy="2069734"/>
          </a:xfrm>
        </p:grpSpPr>
        <p:sp>
          <p:nvSpPr>
            <p:cNvPr id="8" name="TextBox 7"/>
            <p:cNvSpPr txBox="1"/>
            <p:nvPr/>
          </p:nvSpPr>
          <p:spPr>
            <a:xfrm>
              <a:off x="643944" y="3219718"/>
              <a:ext cx="2047741" cy="369332"/>
            </a:xfrm>
            <a:prstGeom prst="rect">
              <a:avLst/>
            </a:prstGeom>
            <a:solidFill>
              <a:srgbClr val="660033"/>
            </a:solidFill>
            <a:ln>
              <a:solidFill>
                <a:srgbClr val="660033"/>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SCALE</a:t>
              </a:r>
            </a:p>
          </p:txBody>
        </p:sp>
        <p:sp>
          <p:nvSpPr>
            <p:cNvPr id="9" name="TextBox 8"/>
            <p:cNvSpPr txBox="1"/>
            <p:nvPr/>
          </p:nvSpPr>
          <p:spPr>
            <a:xfrm>
              <a:off x="643944" y="3589049"/>
              <a:ext cx="2047741" cy="1700403"/>
            </a:xfrm>
            <a:prstGeom prst="rect">
              <a:avLst/>
            </a:prstGeom>
            <a:solidFill>
              <a:srgbClr val="FF66CC"/>
            </a:solidFill>
            <a:ln>
              <a:solidFill>
                <a:srgbClr val="FF66CC"/>
              </a:solidFill>
            </a:ln>
          </p:spPr>
          <p:txBody>
            <a:bodyPr wrap="square" rtlCol="0">
              <a:noAutofit/>
            </a:bodyPr>
            <a:lstStyle/>
            <a:p>
              <a:endParaRPr lang="en-AU" sz="1350" dirty="0"/>
            </a:p>
            <a:p>
              <a:r>
                <a:rPr lang="en-AU" sz="1350" dirty="0"/>
                <a:t>Local</a:t>
              </a:r>
            </a:p>
            <a:p>
              <a:r>
                <a:rPr lang="en-AU" sz="1350" dirty="0"/>
                <a:t>Regional</a:t>
              </a:r>
            </a:p>
            <a:p>
              <a:r>
                <a:rPr lang="en-AU" sz="1350" dirty="0"/>
                <a:t>State level</a:t>
              </a:r>
            </a:p>
            <a:p>
              <a:r>
                <a:rPr lang="en-AU" sz="1350" dirty="0"/>
                <a:t>National</a:t>
              </a:r>
            </a:p>
          </p:txBody>
        </p:sp>
      </p:grpSp>
      <p:grpSp>
        <p:nvGrpSpPr>
          <p:cNvPr id="10" name="Group 9"/>
          <p:cNvGrpSpPr/>
          <p:nvPr/>
        </p:nvGrpSpPr>
        <p:grpSpPr>
          <a:xfrm>
            <a:off x="4917001" y="2930843"/>
            <a:ext cx="1535806" cy="1214676"/>
            <a:chOff x="643944" y="3219718"/>
            <a:chExt cx="2047741" cy="1619568"/>
          </a:xfrm>
        </p:grpSpPr>
        <p:sp>
          <p:nvSpPr>
            <p:cNvPr id="11" name="TextBox 10"/>
            <p:cNvSpPr txBox="1"/>
            <p:nvPr/>
          </p:nvSpPr>
          <p:spPr>
            <a:xfrm>
              <a:off x="643944" y="3219718"/>
              <a:ext cx="2047741" cy="369332"/>
            </a:xfrm>
            <a:prstGeom prst="rect">
              <a:avLst/>
            </a:prstGeom>
            <a:solidFill>
              <a:srgbClr val="FF0000"/>
            </a:solidFill>
            <a:ln>
              <a:solidFill>
                <a:srgbClr val="FF0000"/>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HAZARD</a:t>
              </a:r>
            </a:p>
          </p:txBody>
        </p:sp>
        <p:sp>
          <p:nvSpPr>
            <p:cNvPr id="12" name="TextBox 11"/>
            <p:cNvSpPr txBox="1"/>
            <p:nvPr/>
          </p:nvSpPr>
          <p:spPr>
            <a:xfrm>
              <a:off x="643944" y="3589050"/>
              <a:ext cx="2047741" cy="1250236"/>
            </a:xfrm>
            <a:prstGeom prst="rect">
              <a:avLst/>
            </a:prstGeom>
            <a:solidFill>
              <a:srgbClr val="FF6600"/>
            </a:solidFill>
            <a:ln>
              <a:solidFill>
                <a:srgbClr val="FF6600"/>
              </a:solidFill>
            </a:ln>
          </p:spPr>
          <p:txBody>
            <a:bodyPr wrap="square" rtlCol="0">
              <a:noAutofit/>
            </a:bodyPr>
            <a:lstStyle/>
            <a:p>
              <a:endParaRPr lang="en-AU" sz="1350" dirty="0"/>
            </a:p>
            <a:p>
              <a:r>
                <a:rPr lang="en-AU" sz="1350" dirty="0"/>
                <a:t>Single hazard</a:t>
              </a:r>
            </a:p>
            <a:p>
              <a:r>
                <a:rPr lang="en-AU" sz="1350" dirty="0"/>
                <a:t>Multiple hazards</a:t>
              </a:r>
            </a:p>
          </p:txBody>
        </p:sp>
      </p:grpSp>
      <p:grpSp>
        <p:nvGrpSpPr>
          <p:cNvPr id="13" name="Group 12"/>
          <p:cNvGrpSpPr/>
          <p:nvPr/>
        </p:nvGrpSpPr>
        <p:grpSpPr>
          <a:xfrm>
            <a:off x="7127199" y="2930842"/>
            <a:ext cx="1535806" cy="1322568"/>
            <a:chOff x="643944" y="3219718"/>
            <a:chExt cx="2047741" cy="1763424"/>
          </a:xfrm>
        </p:grpSpPr>
        <p:sp>
          <p:nvSpPr>
            <p:cNvPr id="14" name="TextBox 13"/>
            <p:cNvSpPr txBox="1"/>
            <p:nvPr/>
          </p:nvSpPr>
          <p:spPr>
            <a:xfrm>
              <a:off x="643944" y="3219718"/>
              <a:ext cx="2047741" cy="369332"/>
            </a:xfrm>
            <a:prstGeom prst="rect">
              <a:avLst/>
            </a:prstGeom>
            <a:solidFill>
              <a:srgbClr val="000066"/>
            </a:solidFill>
            <a:ln>
              <a:solidFill>
                <a:srgbClr val="000066"/>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POLICY</a:t>
              </a:r>
            </a:p>
          </p:txBody>
        </p:sp>
        <p:sp>
          <p:nvSpPr>
            <p:cNvPr id="15" name="TextBox 14"/>
            <p:cNvSpPr txBox="1"/>
            <p:nvPr/>
          </p:nvSpPr>
          <p:spPr>
            <a:xfrm>
              <a:off x="643944" y="3589049"/>
              <a:ext cx="2047741" cy="1394093"/>
            </a:xfrm>
            <a:prstGeom prst="rect">
              <a:avLst/>
            </a:prstGeom>
            <a:solidFill>
              <a:srgbClr val="0099FF"/>
            </a:solidFill>
            <a:ln>
              <a:solidFill>
                <a:srgbClr val="0099FF"/>
              </a:solidFill>
            </a:ln>
          </p:spPr>
          <p:txBody>
            <a:bodyPr wrap="square" rtlCol="0">
              <a:noAutofit/>
            </a:bodyPr>
            <a:lstStyle/>
            <a:p>
              <a:endParaRPr lang="en-AU" sz="1350" dirty="0"/>
            </a:p>
            <a:p>
              <a:r>
                <a:rPr lang="en-AU" sz="1350" dirty="0"/>
                <a:t>Regulation</a:t>
              </a:r>
            </a:p>
            <a:p>
              <a:r>
                <a:rPr lang="en-AU" sz="1350" dirty="0"/>
                <a:t>Education</a:t>
              </a:r>
            </a:p>
            <a:p>
              <a:r>
                <a:rPr lang="en-AU" sz="1350" dirty="0"/>
                <a:t>Incentives</a:t>
              </a:r>
            </a:p>
          </p:txBody>
        </p:sp>
      </p:grpSp>
    </p:spTree>
    <p:extLst>
      <p:ext uri="{BB962C8B-B14F-4D97-AF65-F5344CB8AC3E}">
        <p14:creationId xmlns:p14="http://schemas.microsoft.com/office/powerpoint/2010/main" val="434002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economics of natural hazards</a:t>
            </a:r>
            <a:endParaRPr lang="en-AU" dirty="0"/>
          </a:p>
        </p:txBody>
      </p:sp>
      <p:sp>
        <p:nvSpPr>
          <p:cNvPr id="3" name="Content Placeholder 2"/>
          <p:cNvSpPr>
            <a:spLocks noGrp="1"/>
          </p:cNvSpPr>
          <p:nvPr>
            <p:ph idx="1"/>
          </p:nvPr>
        </p:nvSpPr>
        <p:spPr/>
        <p:txBody>
          <a:bodyPr/>
          <a:lstStyle/>
          <a:p>
            <a:pPr marL="0" indent="0">
              <a:buNone/>
            </a:pPr>
            <a:r>
              <a:rPr lang="en-AU" dirty="0" smtClean="0"/>
              <a:t>What does it involve?</a:t>
            </a:r>
          </a:p>
          <a:p>
            <a:pPr marL="0" indent="0">
              <a:buNone/>
            </a:pPr>
            <a:endParaRPr lang="en-AU" dirty="0"/>
          </a:p>
          <a:p>
            <a:pPr marL="0" indent="0">
              <a:buNone/>
            </a:pPr>
            <a:endParaRPr lang="en-AU" dirty="0"/>
          </a:p>
        </p:txBody>
      </p:sp>
      <p:grpSp>
        <p:nvGrpSpPr>
          <p:cNvPr id="6" name="Group 5"/>
          <p:cNvGrpSpPr/>
          <p:nvPr/>
        </p:nvGrpSpPr>
        <p:grpSpPr>
          <a:xfrm>
            <a:off x="496606" y="2930843"/>
            <a:ext cx="1535806" cy="1214676"/>
            <a:chOff x="643944" y="3219718"/>
            <a:chExt cx="2047741" cy="1619568"/>
          </a:xfrm>
        </p:grpSpPr>
        <p:sp>
          <p:nvSpPr>
            <p:cNvPr id="4" name="TextBox 3"/>
            <p:cNvSpPr txBox="1"/>
            <p:nvPr/>
          </p:nvSpPr>
          <p:spPr>
            <a:xfrm>
              <a:off x="643944" y="3219718"/>
              <a:ext cx="2047741" cy="369332"/>
            </a:xfrm>
            <a:prstGeom prst="rect">
              <a:avLst/>
            </a:prstGeom>
            <a:solidFill>
              <a:srgbClr val="003300"/>
            </a:solidFill>
            <a:ln>
              <a:solidFill>
                <a:srgbClr val="003300"/>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VALUES</a:t>
              </a:r>
            </a:p>
          </p:txBody>
        </p:sp>
        <p:sp>
          <p:nvSpPr>
            <p:cNvPr id="5" name="TextBox 4"/>
            <p:cNvSpPr txBox="1"/>
            <p:nvPr/>
          </p:nvSpPr>
          <p:spPr>
            <a:xfrm>
              <a:off x="643944" y="3589050"/>
              <a:ext cx="2047741" cy="1250236"/>
            </a:xfrm>
            <a:prstGeom prst="rect">
              <a:avLst/>
            </a:prstGeom>
            <a:solidFill>
              <a:srgbClr val="00CC00"/>
            </a:solidFill>
            <a:ln>
              <a:solidFill>
                <a:srgbClr val="00CC00"/>
              </a:solidFill>
            </a:ln>
          </p:spPr>
          <p:txBody>
            <a:bodyPr wrap="square" rtlCol="0">
              <a:noAutofit/>
            </a:bodyPr>
            <a:lstStyle/>
            <a:p>
              <a:endParaRPr lang="en-AU" sz="1350" dirty="0"/>
            </a:p>
            <a:p>
              <a:r>
                <a:rPr lang="en-AU" sz="1350" dirty="0"/>
                <a:t>Tangible</a:t>
              </a:r>
            </a:p>
            <a:p>
              <a:r>
                <a:rPr lang="en-AU" sz="1350" dirty="0"/>
                <a:t>Intangible</a:t>
              </a:r>
            </a:p>
          </p:txBody>
        </p:sp>
      </p:grpSp>
      <p:grpSp>
        <p:nvGrpSpPr>
          <p:cNvPr id="7" name="Group 6"/>
          <p:cNvGrpSpPr/>
          <p:nvPr/>
        </p:nvGrpSpPr>
        <p:grpSpPr>
          <a:xfrm>
            <a:off x="2706803" y="2930842"/>
            <a:ext cx="1535806" cy="1552301"/>
            <a:chOff x="643944" y="3219718"/>
            <a:chExt cx="2047741" cy="2069734"/>
          </a:xfrm>
        </p:grpSpPr>
        <p:sp>
          <p:nvSpPr>
            <p:cNvPr id="8" name="TextBox 7"/>
            <p:cNvSpPr txBox="1"/>
            <p:nvPr/>
          </p:nvSpPr>
          <p:spPr>
            <a:xfrm>
              <a:off x="643944" y="3219718"/>
              <a:ext cx="2047741" cy="369332"/>
            </a:xfrm>
            <a:prstGeom prst="rect">
              <a:avLst/>
            </a:prstGeom>
            <a:solidFill>
              <a:srgbClr val="660033"/>
            </a:solidFill>
            <a:ln>
              <a:solidFill>
                <a:srgbClr val="660033"/>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SCALE</a:t>
              </a:r>
            </a:p>
          </p:txBody>
        </p:sp>
        <p:sp>
          <p:nvSpPr>
            <p:cNvPr id="9" name="TextBox 8"/>
            <p:cNvSpPr txBox="1"/>
            <p:nvPr/>
          </p:nvSpPr>
          <p:spPr>
            <a:xfrm>
              <a:off x="643944" y="3589049"/>
              <a:ext cx="2047741" cy="1700403"/>
            </a:xfrm>
            <a:prstGeom prst="rect">
              <a:avLst/>
            </a:prstGeom>
            <a:solidFill>
              <a:srgbClr val="FF66CC"/>
            </a:solidFill>
            <a:ln>
              <a:solidFill>
                <a:srgbClr val="FF66CC"/>
              </a:solidFill>
            </a:ln>
          </p:spPr>
          <p:txBody>
            <a:bodyPr wrap="square" rtlCol="0">
              <a:noAutofit/>
            </a:bodyPr>
            <a:lstStyle/>
            <a:p>
              <a:endParaRPr lang="en-AU" sz="1350" dirty="0"/>
            </a:p>
            <a:p>
              <a:r>
                <a:rPr lang="en-AU" sz="1350" dirty="0"/>
                <a:t>Local</a:t>
              </a:r>
            </a:p>
            <a:p>
              <a:r>
                <a:rPr lang="en-AU" sz="1350" dirty="0"/>
                <a:t>Regional</a:t>
              </a:r>
            </a:p>
            <a:p>
              <a:r>
                <a:rPr lang="en-AU" sz="1350" dirty="0"/>
                <a:t>State level</a:t>
              </a:r>
            </a:p>
            <a:p>
              <a:r>
                <a:rPr lang="en-AU" sz="1350" dirty="0"/>
                <a:t>National</a:t>
              </a:r>
            </a:p>
          </p:txBody>
        </p:sp>
      </p:grpSp>
      <p:grpSp>
        <p:nvGrpSpPr>
          <p:cNvPr id="10" name="Group 9"/>
          <p:cNvGrpSpPr/>
          <p:nvPr/>
        </p:nvGrpSpPr>
        <p:grpSpPr>
          <a:xfrm>
            <a:off x="4917001" y="2930843"/>
            <a:ext cx="1535806" cy="1214676"/>
            <a:chOff x="643944" y="3219718"/>
            <a:chExt cx="2047741" cy="1619568"/>
          </a:xfrm>
        </p:grpSpPr>
        <p:sp>
          <p:nvSpPr>
            <p:cNvPr id="11" name="TextBox 10"/>
            <p:cNvSpPr txBox="1"/>
            <p:nvPr/>
          </p:nvSpPr>
          <p:spPr>
            <a:xfrm>
              <a:off x="643944" y="3219718"/>
              <a:ext cx="2047741" cy="369332"/>
            </a:xfrm>
            <a:prstGeom prst="rect">
              <a:avLst/>
            </a:prstGeom>
            <a:solidFill>
              <a:srgbClr val="FF0000"/>
            </a:solidFill>
            <a:ln>
              <a:solidFill>
                <a:srgbClr val="FF0000"/>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HAZARD</a:t>
              </a:r>
            </a:p>
          </p:txBody>
        </p:sp>
        <p:sp>
          <p:nvSpPr>
            <p:cNvPr id="12" name="TextBox 11"/>
            <p:cNvSpPr txBox="1"/>
            <p:nvPr/>
          </p:nvSpPr>
          <p:spPr>
            <a:xfrm>
              <a:off x="643944" y="3589050"/>
              <a:ext cx="2047741" cy="1250236"/>
            </a:xfrm>
            <a:prstGeom prst="rect">
              <a:avLst/>
            </a:prstGeom>
            <a:solidFill>
              <a:srgbClr val="FF6600"/>
            </a:solidFill>
            <a:ln>
              <a:solidFill>
                <a:srgbClr val="FF6600"/>
              </a:solidFill>
            </a:ln>
          </p:spPr>
          <p:txBody>
            <a:bodyPr wrap="square" rtlCol="0">
              <a:noAutofit/>
            </a:bodyPr>
            <a:lstStyle/>
            <a:p>
              <a:endParaRPr lang="en-AU" sz="1350" dirty="0"/>
            </a:p>
            <a:p>
              <a:r>
                <a:rPr lang="en-AU" sz="1350" dirty="0"/>
                <a:t>Single hazard</a:t>
              </a:r>
            </a:p>
            <a:p>
              <a:r>
                <a:rPr lang="en-AU" sz="1350" dirty="0"/>
                <a:t>Multiple hazards</a:t>
              </a:r>
            </a:p>
          </p:txBody>
        </p:sp>
      </p:grpSp>
      <p:grpSp>
        <p:nvGrpSpPr>
          <p:cNvPr id="13" name="Group 12"/>
          <p:cNvGrpSpPr/>
          <p:nvPr/>
        </p:nvGrpSpPr>
        <p:grpSpPr>
          <a:xfrm>
            <a:off x="7127199" y="2930842"/>
            <a:ext cx="1535806" cy="1322568"/>
            <a:chOff x="643944" y="3219718"/>
            <a:chExt cx="2047741" cy="1763424"/>
          </a:xfrm>
        </p:grpSpPr>
        <p:sp>
          <p:nvSpPr>
            <p:cNvPr id="14" name="TextBox 13"/>
            <p:cNvSpPr txBox="1"/>
            <p:nvPr/>
          </p:nvSpPr>
          <p:spPr>
            <a:xfrm>
              <a:off x="643944" y="3219718"/>
              <a:ext cx="2047741" cy="369332"/>
            </a:xfrm>
            <a:prstGeom prst="rect">
              <a:avLst/>
            </a:prstGeom>
            <a:solidFill>
              <a:srgbClr val="000066"/>
            </a:solidFill>
            <a:ln>
              <a:solidFill>
                <a:srgbClr val="000066"/>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POLICY</a:t>
              </a:r>
            </a:p>
          </p:txBody>
        </p:sp>
        <p:sp>
          <p:nvSpPr>
            <p:cNvPr id="15" name="TextBox 14"/>
            <p:cNvSpPr txBox="1"/>
            <p:nvPr/>
          </p:nvSpPr>
          <p:spPr>
            <a:xfrm>
              <a:off x="643944" y="3589049"/>
              <a:ext cx="2047741" cy="1394093"/>
            </a:xfrm>
            <a:prstGeom prst="rect">
              <a:avLst/>
            </a:prstGeom>
            <a:solidFill>
              <a:srgbClr val="0099FF"/>
            </a:solidFill>
            <a:ln>
              <a:solidFill>
                <a:srgbClr val="0099FF"/>
              </a:solidFill>
            </a:ln>
          </p:spPr>
          <p:txBody>
            <a:bodyPr wrap="square" rtlCol="0">
              <a:noAutofit/>
            </a:bodyPr>
            <a:lstStyle/>
            <a:p>
              <a:endParaRPr lang="en-AU" sz="1350" dirty="0"/>
            </a:p>
            <a:p>
              <a:r>
                <a:rPr lang="en-AU" sz="1350" dirty="0"/>
                <a:t>Regulation</a:t>
              </a:r>
            </a:p>
            <a:p>
              <a:r>
                <a:rPr lang="en-AU" sz="1350" dirty="0"/>
                <a:t>Education</a:t>
              </a:r>
            </a:p>
            <a:p>
              <a:r>
                <a:rPr lang="en-AU" sz="1350" dirty="0"/>
                <a:t>Incentives</a:t>
              </a:r>
            </a:p>
          </p:txBody>
        </p:sp>
      </p:grpSp>
      <p:sp>
        <p:nvSpPr>
          <p:cNvPr id="16" name="Oval 15"/>
          <p:cNvSpPr/>
          <p:nvPr/>
        </p:nvSpPr>
        <p:spPr>
          <a:xfrm>
            <a:off x="369277" y="3601238"/>
            <a:ext cx="10023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7" name="Oval 16"/>
          <p:cNvSpPr/>
          <p:nvPr/>
        </p:nvSpPr>
        <p:spPr>
          <a:xfrm>
            <a:off x="2524789" y="3367236"/>
            <a:ext cx="10023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8" name="Oval 17"/>
          <p:cNvSpPr/>
          <p:nvPr/>
        </p:nvSpPr>
        <p:spPr>
          <a:xfrm>
            <a:off x="4937040" y="3601238"/>
            <a:ext cx="1313972"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9" name="Oval 18"/>
          <p:cNvSpPr/>
          <p:nvPr/>
        </p:nvSpPr>
        <p:spPr>
          <a:xfrm>
            <a:off x="7021521" y="3402575"/>
            <a:ext cx="11338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0" name="Oval 19"/>
          <p:cNvSpPr/>
          <p:nvPr/>
        </p:nvSpPr>
        <p:spPr>
          <a:xfrm>
            <a:off x="2565733" y="3628535"/>
            <a:ext cx="1002323" cy="72478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1" name="Oval 20"/>
          <p:cNvSpPr/>
          <p:nvPr/>
        </p:nvSpPr>
        <p:spPr>
          <a:xfrm>
            <a:off x="6980577" y="3810882"/>
            <a:ext cx="11338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422841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Non-market (intangible) values</a:t>
            </a:r>
            <a:endParaRPr lang="en-AU" dirty="0"/>
          </a:p>
        </p:txBody>
      </p:sp>
      <p:sp>
        <p:nvSpPr>
          <p:cNvPr id="3" name="Content Placeholder 2"/>
          <p:cNvSpPr>
            <a:spLocks noGrp="1"/>
          </p:cNvSpPr>
          <p:nvPr>
            <p:ph idx="1"/>
          </p:nvPr>
        </p:nvSpPr>
        <p:spPr/>
        <p:txBody>
          <a:bodyPr>
            <a:noAutofit/>
          </a:bodyPr>
          <a:lstStyle/>
          <a:p>
            <a:r>
              <a:rPr lang="en-AU" dirty="0" smtClean="0"/>
              <a:t>Things that people care about, that are not traded in formal markets</a:t>
            </a:r>
          </a:p>
          <a:p>
            <a:pPr lvl="1">
              <a:spcAft>
                <a:spcPts val="1200"/>
              </a:spcAft>
            </a:pPr>
            <a:r>
              <a:rPr lang="en-AU" sz="2100" dirty="0"/>
              <a:t>e.g. biodiversity, risk of ill health, amenity</a:t>
            </a:r>
          </a:p>
          <a:p>
            <a:r>
              <a:rPr lang="en-AU" dirty="0" smtClean="0"/>
              <a:t>Values can be large: important to include them in decision making</a:t>
            </a:r>
          </a:p>
        </p:txBody>
      </p:sp>
      <p:pic>
        <p:nvPicPr>
          <p:cNvPr id="4" name="Picture 5" descr="C:\Users\21003523\Desktop\Presentation 2\new pics\fauna_biodivers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00" y="4029732"/>
            <a:ext cx="3013792" cy="2012149"/>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025" y="4029732"/>
            <a:ext cx="3420825" cy="2007003"/>
          </a:xfrm>
          <a:prstGeom prst="rect">
            <a:avLst/>
          </a:prstGeom>
        </p:spPr>
      </p:pic>
    </p:spTree>
    <p:extLst>
      <p:ext uri="{BB962C8B-B14F-4D97-AF65-F5344CB8AC3E}">
        <p14:creationId xmlns:p14="http://schemas.microsoft.com/office/powerpoint/2010/main" val="27377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Non-market (intangible) values</a:t>
            </a:r>
            <a:endParaRPr lang="en-AU" dirty="0"/>
          </a:p>
        </p:txBody>
      </p:sp>
      <p:sp>
        <p:nvSpPr>
          <p:cNvPr id="3" name="Content Placeholder 2"/>
          <p:cNvSpPr>
            <a:spLocks noGrp="1"/>
          </p:cNvSpPr>
          <p:nvPr>
            <p:ph idx="1"/>
          </p:nvPr>
        </p:nvSpPr>
        <p:spPr/>
        <p:txBody>
          <a:bodyPr>
            <a:noAutofit/>
          </a:bodyPr>
          <a:lstStyle/>
          <a:p>
            <a:pPr>
              <a:spcAft>
                <a:spcPts val="1200"/>
              </a:spcAft>
            </a:pPr>
            <a:r>
              <a:rPr lang="en-AU" dirty="0" smtClean="0"/>
              <a:t>For like/ like comparison with market (tangible) values, these non-market values (NMVs) can be quantified in dollars</a:t>
            </a:r>
          </a:p>
          <a:p>
            <a:r>
              <a:rPr lang="en-AU" dirty="0" smtClean="0"/>
              <a:t>Economists have developed methods to do this</a:t>
            </a:r>
          </a:p>
          <a:p>
            <a:pPr lvl="1"/>
            <a:r>
              <a:rPr lang="en-AU" sz="2100" dirty="0"/>
              <a:t>Behaviour in proxy markets e.g. property sales price</a:t>
            </a:r>
          </a:p>
          <a:p>
            <a:pPr lvl="1"/>
            <a:r>
              <a:rPr lang="en-AU" sz="2100" dirty="0"/>
              <a:t>Stated “willingness to pay” in hypothetical markets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5" y="4234010"/>
            <a:ext cx="2838236" cy="1881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563" y="4312325"/>
            <a:ext cx="2934461" cy="1802725"/>
          </a:xfrm>
          <a:prstGeom prst="rect">
            <a:avLst/>
          </a:prstGeom>
        </p:spPr>
      </p:pic>
    </p:spTree>
    <p:extLst>
      <p:ext uri="{BB962C8B-B14F-4D97-AF65-F5344CB8AC3E}">
        <p14:creationId xmlns:p14="http://schemas.microsoft.com/office/powerpoint/2010/main" val="31170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Non-market (intangible) values </a:t>
            </a:r>
            <a:r>
              <a:rPr lang="en-AU" dirty="0" smtClean="0"/>
              <a:t>in decision making</a:t>
            </a:r>
            <a:endParaRPr lang="en-AU" dirty="0"/>
          </a:p>
        </p:txBody>
      </p:sp>
      <p:sp>
        <p:nvSpPr>
          <p:cNvPr id="3" name="Content Placeholder 2"/>
          <p:cNvSpPr>
            <a:spLocks noGrp="1"/>
          </p:cNvSpPr>
          <p:nvPr>
            <p:ph idx="1"/>
          </p:nvPr>
        </p:nvSpPr>
        <p:spPr/>
        <p:txBody>
          <a:bodyPr>
            <a:normAutofit/>
          </a:bodyPr>
          <a:lstStyle/>
          <a:p>
            <a:pPr lvl="0"/>
            <a:r>
              <a:rPr lang="en-AU" dirty="0"/>
              <a:t>Assessing the NMVs from natural hazard management poses issues:</a:t>
            </a:r>
          </a:p>
          <a:p>
            <a:pPr lvl="1"/>
            <a:r>
              <a:rPr lang="en-AU" sz="2100" dirty="0"/>
              <a:t>Original studies are costly</a:t>
            </a:r>
          </a:p>
          <a:p>
            <a:pPr lvl="1"/>
            <a:r>
              <a:rPr lang="en-AU" sz="2100" dirty="0"/>
              <a:t>Many existing studies on the types of values impacted, but not many are measured in the context of natural hazards </a:t>
            </a:r>
          </a:p>
          <a:p>
            <a:pPr lvl="1"/>
            <a:r>
              <a:rPr lang="en-AU" sz="2100" dirty="0"/>
              <a:t>Transferring value estimates from other studies to use in a new management decision/context requires expert guidance</a:t>
            </a:r>
          </a:p>
        </p:txBody>
      </p:sp>
    </p:spTree>
    <p:extLst>
      <p:ext uri="{BB962C8B-B14F-4D97-AF65-F5344CB8AC3E}">
        <p14:creationId xmlns:p14="http://schemas.microsoft.com/office/powerpoint/2010/main" val="41574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Non-market values project: outputs</a:t>
            </a:r>
            <a:endParaRPr lang="en-AU" dirty="0"/>
          </a:p>
        </p:txBody>
      </p:sp>
      <p:sp>
        <p:nvSpPr>
          <p:cNvPr id="3" name="Content Placeholder 2"/>
          <p:cNvSpPr>
            <a:spLocks noGrp="1"/>
          </p:cNvSpPr>
          <p:nvPr>
            <p:ph idx="1"/>
          </p:nvPr>
        </p:nvSpPr>
        <p:spPr/>
        <p:txBody>
          <a:bodyPr>
            <a:normAutofit/>
          </a:bodyPr>
          <a:lstStyle/>
          <a:p>
            <a:r>
              <a:rPr lang="en-AU" dirty="0"/>
              <a:t>3 workshops with leading economists to work through issues</a:t>
            </a:r>
          </a:p>
          <a:p>
            <a:r>
              <a:rPr lang="en-AU" dirty="0"/>
              <a:t>2 working papers that capture these discussions</a:t>
            </a:r>
          </a:p>
          <a:p>
            <a:r>
              <a:rPr lang="en-AU" dirty="0"/>
              <a:t>Several meetings with end users on their information needs for NMVs </a:t>
            </a:r>
          </a:p>
          <a:p>
            <a:r>
              <a:rPr lang="en-AU" dirty="0"/>
              <a:t>Developed a framework to assist end users in identifying relevant NMVs for different hazards, and management options</a:t>
            </a:r>
          </a:p>
          <a:p>
            <a:pPr marL="0" indent="0">
              <a:buNone/>
            </a:pPr>
            <a:endParaRPr lang="en-AU" dirty="0"/>
          </a:p>
        </p:txBody>
      </p:sp>
    </p:spTree>
    <p:extLst>
      <p:ext uri="{BB962C8B-B14F-4D97-AF65-F5344CB8AC3E}">
        <p14:creationId xmlns:p14="http://schemas.microsoft.com/office/powerpoint/2010/main" val="2283611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Non-market values project: in progress</a:t>
            </a:r>
            <a:endParaRPr lang="en-AU" dirty="0"/>
          </a:p>
        </p:txBody>
      </p:sp>
      <p:sp>
        <p:nvSpPr>
          <p:cNvPr id="3" name="Content Placeholder 2"/>
          <p:cNvSpPr>
            <a:spLocks noGrp="1"/>
          </p:cNvSpPr>
          <p:nvPr>
            <p:ph idx="1"/>
          </p:nvPr>
        </p:nvSpPr>
        <p:spPr>
          <a:xfrm>
            <a:off x="628650" y="2226469"/>
            <a:ext cx="7886700" cy="3599021"/>
          </a:xfrm>
        </p:spPr>
        <p:txBody>
          <a:bodyPr>
            <a:normAutofit fontScale="92500" lnSpcReduction="20000"/>
          </a:bodyPr>
          <a:lstStyle/>
          <a:p>
            <a:pPr lvl="0"/>
            <a:r>
              <a:rPr lang="en-AU" dirty="0"/>
              <a:t>We are working on a database of dollar value estimates for non-market impacts of natural hazards</a:t>
            </a:r>
          </a:p>
          <a:p>
            <a:r>
              <a:rPr lang="en-AU" dirty="0" smtClean="0"/>
              <a:t>Supporting document with:</a:t>
            </a:r>
          </a:p>
          <a:p>
            <a:pPr lvl="1"/>
            <a:r>
              <a:rPr lang="en-AU" dirty="0" smtClean="0"/>
              <a:t>Introduction to NMV theory and methods</a:t>
            </a:r>
          </a:p>
          <a:p>
            <a:pPr lvl="1"/>
            <a:r>
              <a:rPr lang="en-AU" dirty="0" smtClean="0"/>
              <a:t>Instructions on how to use the value estimates in decision making</a:t>
            </a:r>
          </a:p>
          <a:p>
            <a:pPr lvl="1"/>
            <a:r>
              <a:rPr lang="en-AU" dirty="0" smtClean="0"/>
              <a:t>Discussion on key behavioural insights from NMV studies</a:t>
            </a:r>
          </a:p>
          <a:p>
            <a:r>
              <a:rPr lang="en-AU" dirty="0"/>
              <a:t>Worked examples </a:t>
            </a:r>
            <a:r>
              <a:rPr lang="en-AU" dirty="0" smtClean="0"/>
              <a:t>from </a:t>
            </a:r>
            <a:r>
              <a:rPr lang="en-AU" dirty="0"/>
              <a:t>applying the database, could include</a:t>
            </a:r>
            <a:r>
              <a:rPr lang="en-AU" dirty="0" smtClean="0"/>
              <a:t>:</a:t>
            </a:r>
          </a:p>
          <a:p>
            <a:pPr lvl="1"/>
            <a:r>
              <a:rPr lang="en-AU" dirty="0" smtClean="0"/>
              <a:t>Approach to include the Value of a Statistical Life in the University of Adelaide Multi-hazard Decision Support System</a:t>
            </a:r>
          </a:p>
          <a:p>
            <a:pPr lvl="1"/>
            <a:r>
              <a:rPr lang="en-AU" dirty="0" smtClean="0"/>
              <a:t>Comparison of mitigation options with market and NMV impacts with WA SEMC</a:t>
            </a:r>
          </a:p>
          <a:p>
            <a:pPr lvl="1"/>
            <a:r>
              <a:rPr lang="en-AU" dirty="0" smtClean="0"/>
              <a:t>Damage assessment of Samson Flat fire with SA DEWNR</a:t>
            </a:r>
          </a:p>
          <a:p>
            <a:pPr lvl="1"/>
            <a:endParaRPr lang="en-AU" dirty="0" smtClean="0"/>
          </a:p>
          <a:p>
            <a:pPr lvl="1"/>
            <a:endParaRPr lang="en-AU" dirty="0" smtClean="0"/>
          </a:p>
          <a:p>
            <a:endParaRPr lang="en-AU" dirty="0"/>
          </a:p>
        </p:txBody>
      </p:sp>
    </p:spTree>
    <p:extLst>
      <p:ext uri="{BB962C8B-B14F-4D97-AF65-F5344CB8AC3E}">
        <p14:creationId xmlns:p14="http://schemas.microsoft.com/office/powerpoint/2010/main" val="22467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 hope you are Not going crazy?</a:t>
            </a:r>
            <a:endParaRPr lang="en-AU"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0438" y="2408039"/>
            <a:ext cx="2143125" cy="2900363"/>
          </a:xfrm>
        </p:spPr>
      </p:pic>
    </p:spTree>
    <p:extLst>
      <p:ext uri="{BB962C8B-B14F-4D97-AF65-F5344CB8AC3E}">
        <p14:creationId xmlns:p14="http://schemas.microsoft.com/office/powerpoint/2010/main" val="830209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lstStyle/>
          <a:p>
            <a:pPr marL="0" indent="0">
              <a:buNone/>
            </a:pPr>
            <a:endParaRPr lang="en-AU" dirty="0" smtClean="0"/>
          </a:p>
          <a:p>
            <a:pPr marL="0" indent="0">
              <a:buNone/>
            </a:pPr>
            <a:r>
              <a:rPr lang="en-AU" dirty="0" smtClean="0"/>
              <a:t>Help </a:t>
            </a:r>
            <a:r>
              <a:rPr lang="en-AU" dirty="0"/>
              <a:t>deliver value for money from public investments in natural hazard management</a:t>
            </a:r>
          </a:p>
        </p:txBody>
      </p:sp>
      <p:pic>
        <p:nvPicPr>
          <p:cNvPr id="5" name="Picture Placeholder 1"/>
          <p:cNvPicPr>
            <a:picLocks noChangeAspect="1"/>
          </p:cNvPicPr>
          <p:nvPr/>
        </p:nvPicPr>
        <p:blipFill rotWithShape="1">
          <a:blip r:embed="rId2" cstate="print">
            <a:extLst>
              <a:ext uri="{28A0092B-C50C-407E-A947-70E740481C1C}">
                <a14:useLocalDpi xmlns:a14="http://schemas.microsoft.com/office/drawing/2010/main" val="0"/>
              </a:ext>
            </a:extLst>
          </a:blip>
          <a:srcRect l="3527" t="8678" r="5973" b="10887"/>
          <a:stretch/>
        </p:blipFill>
        <p:spPr>
          <a:xfrm>
            <a:off x="591491" y="3298728"/>
            <a:ext cx="3814909" cy="25422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672" y="3298728"/>
            <a:ext cx="3814909" cy="2543273"/>
          </a:xfrm>
          <a:prstGeom prst="rect">
            <a:avLst/>
          </a:prstGeom>
        </p:spPr>
      </p:pic>
    </p:spTree>
    <p:extLst>
      <p:ext uri="{BB962C8B-B14F-4D97-AF65-F5344CB8AC3E}">
        <p14:creationId xmlns:p14="http://schemas.microsoft.com/office/powerpoint/2010/main" val="371905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Stay calm</a:t>
            </a:r>
            <a:endParaRPr lang="en-AU" dirty="0"/>
          </a:p>
        </p:txBody>
      </p:sp>
      <p:sp>
        <p:nvSpPr>
          <p:cNvPr id="3" name="Content Placeholder 2"/>
          <p:cNvSpPr>
            <a:spLocks noGrp="1"/>
          </p:cNvSpPr>
          <p:nvPr>
            <p:ph idx="1"/>
          </p:nvPr>
        </p:nvSpPr>
        <p:spPr/>
        <p:txBody>
          <a:bodyPr/>
          <a:lstStyle/>
          <a:p>
            <a:pPr marL="0" indent="0">
              <a:buNone/>
            </a:pPr>
            <a:r>
              <a:rPr lang="en-AU" dirty="0" smtClean="0"/>
              <a:t>Be present, be cool!</a:t>
            </a:r>
            <a:endParaRPr lang="en-A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4168" y="2859188"/>
            <a:ext cx="3875664" cy="2891246"/>
          </a:xfrm>
          <a:prstGeom prst="rect">
            <a:avLst/>
          </a:prstGeom>
        </p:spPr>
      </p:pic>
    </p:spTree>
    <p:extLst>
      <p:ext uri="{BB962C8B-B14F-4D97-AF65-F5344CB8AC3E}">
        <p14:creationId xmlns:p14="http://schemas.microsoft.com/office/powerpoint/2010/main" val="4049720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Ooooooooohhhhhmmmmmmm</a:t>
            </a:r>
            <a:endParaRPr lang="en-A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4168" y="2859188"/>
            <a:ext cx="3875664" cy="2891246"/>
          </a:xfrm>
          <a:prstGeom prst="rect">
            <a:avLst/>
          </a:prstGeom>
        </p:spPr>
      </p:pic>
    </p:spTree>
    <p:extLst>
      <p:ext uri="{BB962C8B-B14F-4D97-AF65-F5344CB8AC3E}">
        <p14:creationId xmlns:p14="http://schemas.microsoft.com/office/powerpoint/2010/main" val="12087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87937" y="1333035"/>
            <a:ext cx="6168126" cy="4191930"/>
            <a:chOff x="459916" y="1268760"/>
            <a:chExt cx="8224168" cy="558924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5552" b="3929"/>
            <a:stretch/>
          </p:blipFill>
          <p:spPr>
            <a:xfrm>
              <a:off x="459916" y="1268760"/>
              <a:ext cx="8224168" cy="5589240"/>
            </a:xfrm>
            <a:prstGeom prst="rect">
              <a:avLst/>
            </a:prstGeom>
          </p:spPr>
        </p:pic>
        <p:sp>
          <p:nvSpPr>
            <p:cNvPr id="5" name="TextBox 4"/>
            <p:cNvSpPr txBox="1"/>
            <p:nvPr/>
          </p:nvSpPr>
          <p:spPr>
            <a:xfrm>
              <a:off x="755576" y="5951021"/>
              <a:ext cx="3096344" cy="677108"/>
            </a:xfrm>
            <a:prstGeom prst="rect">
              <a:avLst/>
            </a:prstGeom>
            <a:noFill/>
          </p:spPr>
          <p:txBody>
            <a:bodyPr wrap="square" rtlCol="0">
              <a:spAutoFit/>
            </a:bodyPr>
            <a:lstStyle/>
            <a:p>
              <a:r>
                <a:rPr lang="en-AU" sz="2700" dirty="0">
                  <a:solidFill>
                    <a:schemeClr val="bg1"/>
                  </a:solidFill>
                </a:rPr>
                <a:t>5 – 7 minutes</a:t>
              </a:r>
            </a:p>
          </p:txBody>
        </p:sp>
      </p:grpSp>
    </p:spTree>
    <p:extLst>
      <p:ext uri="{BB962C8B-B14F-4D97-AF65-F5344CB8AC3E}">
        <p14:creationId xmlns:p14="http://schemas.microsoft.com/office/powerpoint/2010/main" val="542813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economics of natural hazards</a:t>
            </a:r>
            <a:endParaRPr lang="en-AU" dirty="0"/>
          </a:p>
        </p:txBody>
      </p:sp>
      <p:sp>
        <p:nvSpPr>
          <p:cNvPr id="3" name="Content Placeholder 2"/>
          <p:cNvSpPr>
            <a:spLocks noGrp="1"/>
          </p:cNvSpPr>
          <p:nvPr>
            <p:ph idx="1"/>
          </p:nvPr>
        </p:nvSpPr>
        <p:spPr/>
        <p:txBody>
          <a:bodyPr/>
          <a:lstStyle/>
          <a:p>
            <a:pPr marL="0" indent="0">
              <a:buNone/>
            </a:pPr>
            <a:r>
              <a:rPr lang="en-AU" dirty="0" smtClean="0"/>
              <a:t>What does it involve?</a:t>
            </a:r>
          </a:p>
          <a:p>
            <a:pPr marL="0" indent="0">
              <a:buNone/>
            </a:pPr>
            <a:endParaRPr lang="en-AU" dirty="0"/>
          </a:p>
          <a:p>
            <a:pPr marL="0" indent="0">
              <a:buNone/>
            </a:pPr>
            <a:endParaRPr lang="en-AU" dirty="0"/>
          </a:p>
        </p:txBody>
      </p:sp>
      <p:grpSp>
        <p:nvGrpSpPr>
          <p:cNvPr id="6" name="Group 5"/>
          <p:cNvGrpSpPr/>
          <p:nvPr/>
        </p:nvGrpSpPr>
        <p:grpSpPr>
          <a:xfrm>
            <a:off x="496606" y="2930843"/>
            <a:ext cx="1535806" cy="1214676"/>
            <a:chOff x="643944" y="3219718"/>
            <a:chExt cx="2047741" cy="1619568"/>
          </a:xfrm>
        </p:grpSpPr>
        <p:sp>
          <p:nvSpPr>
            <p:cNvPr id="4" name="TextBox 3"/>
            <p:cNvSpPr txBox="1"/>
            <p:nvPr/>
          </p:nvSpPr>
          <p:spPr>
            <a:xfrm>
              <a:off x="643944" y="3219718"/>
              <a:ext cx="2047741" cy="369332"/>
            </a:xfrm>
            <a:prstGeom prst="rect">
              <a:avLst/>
            </a:prstGeom>
            <a:solidFill>
              <a:srgbClr val="003300"/>
            </a:solidFill>
            <a:ln>
              <a:solidFill>
                <a:srgbClr val="003300"/>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VALUES</a:t>
              </a:r>
            </a:p>
          </p:txBody>
        </p:sp>
        <p:sp>
          <p:nvSpPr>
            <p:cNvPr id="5" name="TextBox 4"/>
            <p:cNvSpPr txBox="1"/>
            <p:nvPr/>
          </p:nvSpPr>
          <p:spPr>
            <a:xfrm>
              <a:off x="643944" y="3589050"/>
              <a:ext cx="2047741" cy="1250236"/>
            </a:xfrm>
            <a:prstGeom prst="rect">
              <a:avLst/>
            </a:prstGeom>
            <a:solidFill>
              <a:srgbClr val="00CC00"/>
            </a:solidFill>
            <a:ln>
              <a:solidFill>
                <a:srgbClr val="00CC00"/>
              </a:solidFill>
            </a:ln>
          </p:spPr>
          <p:txBody>
            <a:bodyPr wrap="square" rtlCol="0">
              <a:noAutofit/>
            </a:bodyPr>
            <a:lstStyle/>
            <a:p>
              <a:endParaRPr lang="en-AU" sz="1350" dirty="0"/>
            </a:p>
            <a:p>
              <a:r>
                <a:rPr lang="en-AU" sz="1350" dirty="0"/>
                <a:t>Tangible</a:t>
              </a:r>
            </a:p>
            <a:p>
              <a:r>
                <a:rPr lang="en-AU" sz="1350" dirty="0"/>
                <a:t>Intangible</a:t>
              </a:r>
            </a:p>
          </p:txBody>
        </p:sp>
      </p:grpSp>
      <p:grpSp>
        <p:nvGrpSpPr>
          <p:cNvPr id="7" name="Group 6"/>
          <p:cNvGrpSpPr/>
          <p:nvPr/>
        </p:nvGrpSpPr>
        <p:grpSpPr>
          <a:xfrm>
            <a:off x="2706803" y="2930842"/>
            <a:ext cx="1535806" cy="1552301"/>
            <a:chOff x="643944" y="3219718"/>
            <a:chExt cx="2047741" cy="2069734"/>
          </a:xfrm>
        </p:grpSpPr>
        <p:sp>
          <p:nvSpPr>
            <p:cNvPr id="8" name="TextBox 7"/>
            <p:cNvSpPr txBox="1"/>
            <p:nvPr/>
          </p:nvSpPr>
          <p:spPr>
            <a:xfrm>
              <a:off x="643944" y="3219718"/>
              <a:ext cx="2047741" cy="369332"/>
            </a:xfrm>
            <a:prstGeom prst="rect">
              <a:avLst/>
            </a:prstGeom>
            <a:solidFill>
              <a:srgbClr val="660033"/>
            </a:solidFill>
            <a:ln>
              <a:solidFill>
                <a:srgbClr val="660033"/>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SCALE</a:t>
              </a:r>
            </a:p>
          </p:txBody>
        </p:sp>
        <p:sp>
          <p:nvSpPr>
            <p:cNvPr id="9" name="TextBox 8"/>
            <p:cNvSpPr txBox="1"/>
            <p:nvPr/>
          </p:nvSpPr>
          <p:spPr>
            <a:xfrm>
              <a:off x="643944" y="3589049"/>
              <a:ext cx="2047741" cy="1700403"/>
            </a:xfrm>
            <a:prstGeom prst="rect">
              <a:avLst/>
            </a:prstGeom>
            <a:solidFill>
              <a:srgbClr val="FF66CC"/>
            </a:solidFill>
            <a:ln>
              <a:solidFill>
                <a:srgbClr val="FF66CC"/>
              </a:solidFill>
            </a:ln>
          </p:spPr>
          <p:txBody>
            <a:bodyPr wrap="square" rtlCol="0">
              <a:noAutofit/>
            </a:bodyPr>
            <a:lstStyle/>
            <a:p>
              <a:endParaRPr lang="en-AU" sz="1350" dirty="0"/>
            </a:p>
            <a:p>
              <a:r>
                <a:rPr lang="en-AU" sz="1350" dirty="0"/>
                <a:t>Local</a:t>
              </a:r>
            </a:p>
            <a:p>
              <a:r>
                <a:rPr lang="en-AU" sz="1350" dirty="0"/>
                <a:t>Regional</a:t>
              </a:r>
            </a:p>
            <a:p>
              <a:r>
                <a:rPr lang="en-AU" sz="1350" dirty="0"/>
                <a:t>State level</a:t>
              </a:r>
            </a:p>
            <a:p>
              <a:r>
                <a:rPr lang="en-AU" sz="1350" dirty="0"/>
                <a:t>National</a:t>
              </a:r>
            </a:p>
          </p:txBody>
        </p:sp>
      </p:grpSp>
      <p:grpSp>
        <p:nvGrpSpPr>
          <p:cNvPr id="10" name="Group 9"/>
          <p:cNvGrpSpPr/>
          <p:nvPr/>
        </p:nvGrpSpPr>
        <p:grpSpPr>
          <a:xfrm>
            <a:off x="4917001" y="2930843"/>
            <a:ext cx="1535806" cy="1214676"/>
            <a:chOff x="643944" y="3219718"/>
            <a:chExt cx="2047741" cy="1619568"/>
          </a:xfrm>
        </p:grpSpPr>
        <p:sp>
          <p:nvSpPr>
            <p:cNvPr id="11" name="TextBox 10"/>
            <p:cNvSpPr txBox="1"/>
            <p:nvPr/>
          </p:nvSpPr>
          <p:spPr>
            <a:xfrm>
              <a:off x="643944" y="3219718"/>
              <a:ext cx="2047741" cy="369332"/>
            </a:xfrm>
            <a:prstGeom prst="rect">
              <a:avLst/>
            </a:prstGeom>
            <a:solidFill>
              <a:srgbClr val="FF0000"/>
            </a:solidFill>
            <a:ln>
              <a:solidFill>
                <a:srgbClr val="FF0000"/>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HAZARD</a:t>
              </a:r>
            </a:p>
          </p:txBody>
        </p:sp>
        <p:sp>
          <p:nvSpPr>
            <p:cNvPr id="12" name="TextBox 11"/>
            <p:cNvSpPr txBox="1"/>
            <p:nvPr/>
          </p:nvSpPr>
          <p:spPr>
            <a:xfrm>
              <a:off x="643944" y="3589050"/>
              <a:ext cx="2047741" cy="1250236"/>
            </a:xfrm>
            <a:prstGeom prst="rect">
              <a:avLst/>
            </a:prstGeom>
            <a:solidFill>
              <a:srgbClr val="FF6600"/>
            </a:solidFill>
            <a:ln>
              <a:solidFill>
                <a:srgbClr val="FF6600"/>
              </a:solidFill>
            </a:ln>
          </p:spPr>
          <p:txBody>
            <a:bodyPr wrap="square" rtlCol="0">
              <a:noAutofit/>
            </a:bodyPr>
            <a:lstStyle/>
            <a:p>
              <a:endParaRPr lang="en-AU" sz="1350" dirty="0"/>
            </a:p>
            <a:p>
              <a:r>
                <a:rPr lang="en-AU" sz="1350" dirty="0"/>
                <a:t>Single hazard</a:t>
              </a:r>
            </a:p>
            <a:p>
              <a:r>
                <a:rPr lang="en-AU" sz="1350" dirty="0"/>
                <a:t>Multiple hazards</a:t>
              </a:r>
            </a:p>
          </p:txBody>
        </p:sp>
      </p:grpSp>
      <p:grpSp>
        <p:nvGrpSpPr>
          <p:cNvPr id="13" name="Group 12"/>
          <p:cNvGrpSpPr/>
          <p:nvPr/>
        </p:nvGrpSpPr>
        <p:grpSpPr>
          <a:xfrm>
            <a:off x="7127199" y="2930842"/>
            <a:ext cx="1535806" cy="1322568"/>
            <a:chOff x="643944" y="3219718"/>
            <a:chExt cx="2047741" cy="1763424"/>
          </a:xfrm>
        </p:grpSpPr>
        <p:sp>
          <p:nvSpPr>
            <p:cNvPr id="14" name="TextBox 13"/>
            <p:cNvSpPr txBox="1"/>
            <p:nvPr/>
          </p:nvSpPr>
          <p:spPr>
            <a:xfrm>
              <a:off x="643944" y="3219718"/>
              <a:ext cx="2047741" cy="369332"/>
            </a:xfrm>
            <a:prstGeom prst="rect">
              <a:avLst/>
            </a:prstGeom>
            <a:solidFill>
              <a:srgbClr val="000066"/>
            </a:solidFill>
            <a:ln>
              <a:solidFill>
                <a:srgbClr val="000066"/>
              </a:solidFill>
            </a:ln>
          </p:spPr>
          <p:txBody>
            <a:bodyPr wrap="square" rtlCol="0">
              <a:noAutofit/>
            </a:bodyPr>
            <a:lstStyle/>
            <a:p>
              <a:pPr algn="ctr"/>
              <a:r>
                <a:rPr lang="en-AU" sz="1350" b="1" dirty="0">
                  <a:solidFill>
                    <a:schemeClr val="bg1"/>
                  </a:solidFill>
                  <a:latin typeface="Arial" panose="020B0604020202020204" pitchFamily="34" charset="0"/>
                  <a:cs typeface="Arial" panose="020B0604020202020204" pitchFamily="34" charset="0"/>
                </a:rPr>
                <a:t>POLICY</a:t>
              </a:r>
            </a:p>
          </p:txBody>
        </p:sp>
        <p:sp>
          <p:nvSpPr>
            <p:cNvPr id="15" name="TextBox 14"/>
            <p:cNvSpPr txBox="1"/>
            <p:nvPr/>
          </p:nvSpPr>
          <p:spPr>
            <a:xfrm>
              <a:off x="643944" y="3589049"/>
              <a:ext cx="2047741" cy="1394093"/>
            </a:xfrm>
            <a:prstGeom prst="rect">
              <a:avLst/>
            </a:prstGeom>
            <a:solidFill>
              <a:srgbClr val="0099FF"/>
            </a:solidFill>
            <a:ln>
              <a:solidFill>
                <a:srgbClr val="0099FF"/>
              </a:solidFill>
            </a:ln>
          </p:spPr>
          <p:txBody>
            <a:bodyPr wrap="square" rtlCol="0">
              <a:noAutofit/>
            </a:bodyPr>
            <a:lstStyle/>
            <a:p>
              <a:endParaRPr lang="en-AU" sz="1350" dirty="0"/>
            </a:p>
            <a:p>
              <a:r>
                <a:rPr lang="en-AU" sz="1350" dirty="0"/>
                <a:t>Regulation</a:t>
              </a:r>
            </a:p>
            <a:p>
              <a:r>
                <a:rPr lang="en-AU" sz="1350" dirty="0"/>
                <a:t>Education</a:t>
              </a:r>
            </a:p>
            <a:p>
              <a:r>
                <a:rPr lang="en-AU" sz="1350" dirty="0"/>
                <a:t>Incentives</a:t>
              </a:r>
            </a:p>
          </p:txBody>
        </p:sp>
      </p:grpSp>
      <p:sp>
        <p:nvSpPr>
          <p:cNvPr id="16" name="Oval 15"/>
          <p:cNvSpPr/>
          <p:nvPr/>
        </p:nvSpPr>
        <p:spPr>
          <a:xfrm>
            <a:off x="369277" y="3601238"/>
            <a:ext cx="10023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7" name="Oval 16"/>
          <p:cNvSpPr/>
          <p:nvPr/>
        </p:nvSpPr>
        <p:spPr>
          <a:xfrm>
            <a:off x="2524789" y="3367236"/>
            <a:ext cx="10023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8" name="Oval 17"/>
          <p:cNvSpPr/>
          <p:nvPr/>
        </p:nvSpPr>
        <p:spPr>
          <a:xfrm>
            <a:off x="4815825" y="3398683"/>
            <a:ext cx="1313972"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9" name="Oval 18"/>
          <p:cNvSpPr/>
          <p:nvPr/>
        </p:nvSpPr>
        <p:spPr>
          <a:xfrm>
            <a:off x="7021521" y="3402575"/>
            <a:ext cx="1133823" cy="3165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0743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5123" name="Content Placeholder 2"/>
          <p:cNvSpPr>
            <a:spLocks noGrp="1"/>
          </p:cNvSpPr>
          <p:nvPr>
            <p:ph idx="1"/>
          </p:nvPr>
        </p:nvSpPr>
        <p:spPr/>
        <p:txBody>
          <a:bodyPr/>
          <a:lstStyle/>
          <a:p>
            <a:pPr marL="0" indent="0">
              <a:buNone/>
            </a:pPr>
            <a:r>
              <a:rPr lang="en-US" altLang="en-US" dirty="0"/>
              <a:t>Brown Hill Creek and Keswick </a:t>
            </a:r>
            <a:r>
              <a:rPr lang="en-US" altLang="en-US" dirty="0" smtClean="0"/>
              <a:t>catchments are two high flood </a:t>
            </a:r>
            <a:r>
              <a:rPr lang="en-US" altLang="en-US" dirty="0"/>
              <a:t>risk </a:t>
            </a:r>
            <a:r>
              <a:rPr lang="en-US" altLang="en-US" dirty="0" smtClean="0"/>
              <a:t>catchments in </a:t>
            </a:r>
            <a:r>
              <a:rPr lang="en-US" altLang="en-US" dirty="0"/>
              <a:t>Adelaide. </a:t>
            </a:r>
            <a:endParaRPr lang="en-US" altLang="en-US" dirty="0" smtClean="0"/>
          </a:p>
          <a:p>
            <a:pPr marL="0" indent="0">
              <a:buNone/>
            </a:pPr>
            <a:r>
              <a:rPr lang="en-US" altLang="en-US" dirty="0" smtClean="0"/>
              <a:t>Flood damages in the area would be significant.</a:t>
            </a:r>
          </a:p>
          <a:p>
            <a:pPr marL="0" indent="0">
              <a:buNone/>
            </a:pPr>
            <a:r>
              <a:rPr lang="en-US" altLang="en-US" dirty="0" smtClean="0"/>
              <a:t>They have been the subject of recent planning exercises aimed at improving flood protection. </a:t>
            </a:r>
          </a:p>
          <a:p>
            <a:pPr marL="0" indent="0">
              <a:buNone/>
            </a:pPr>
            <a:endParaRPr lang="en-AU" altLang="en-US" dirty="0" smtClean="0"/>
          </a:p>
        </p:txBody>
      </p:sp>
      <p:pic>
        <p:nvPicPr>
          <p:cNvPr id="5124" name="Picture 2" descr="C:\MORTEZA\#Work\#Bushfire CRC\RAF\267108-brown-hill-creek-after-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3807620"/>
            <a:ext cx="3362325"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168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6147" name="Content Placeholder 2"/>
          <p:cNvSpPr>
            <a:spLocks noGrp="1"/>
          </p:cNvSpPr>
          <p:nvPr>
            <p:ph idx="1"/>
          </p:nvPr>
        </p:nvSpPr>
        <p:spPr/>
        <p:txBody>
          <a:bodyPr/>
          <a:lstStyle/>
          <a:p>
            <a:pPr marL="0" indent="0">
              <a:buNone/>
            </a:pPr>
            <a:r>
              <a:rPr lang="en-US" altLang="en-US" dirty="0" smtClean="0"/>
              <a:t>Several proposals for flood mitigation investments have been presented and public consultations reveal that proposed strategies have widely different effects on segments of the communities in the suburbs and therefore attract different reactions.</a:t>
            </a:r>
            <a:endParaRPr lang="en-AU" altLang="en-US" dirty="0" smtClean="0"/>
          </a:p>
        </p:txBody>
      </p:sp>
      <p:pic>
        <p:nvPicPr>
          <p:cNvPr id="6148" name="Picture 2" descr="C:\MORTEZA\#Work\#Bushfire CRC\RAF\logo_AQOCI_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226" y="4079082"/>
            <a:ext cx="2945606" cy="192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005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3" name="Content Placeholder 2"/>
          <p:cNvSpPr>
            <a:spLocks noGrp="1"/>
          </p:cNvSpPr>
          <p:nvPr>
            <p:ph idx="1"/>
          </p:nvPr>
        </p:nvSpPr>
        <p:spPr/>
        <p:txBody>
          <a:bodyPr/>
          <a:lstStyle/>
          <a:p>
            <a:pPr marL="0" indent="0">
              <a:buNone/>
              <a:defRPr/>
            </a:pPr>
            <a:r>
              <a:rPr lang="en-AU" dirty="0" smtClean="0"/>
              <a:t>Mitigation options:</a:t>
            </a:r>
          </a:p>
          <a:p>
            <a:pPr>
              <a:defRPr/>
            </a:pPr>
            <a:r>
              <a:rPr lang="en-AU" dirty="0" smtClean="0"/>
              <a:t>Option B1 Detention dam on </a:t>
            </a:r>
            <a:r>
              <a:rPr lang="en-GB" dirty="0" smtClean="0"/>
              <a:t>Brown </a:t>
            </a:r>
            <a:r>
              <a:rPr lang="en-GB" dirty="0"/>
              <a:t>Hill Creek Recreation Park</a:t>
            </a:r>
            <a:endParaRPr lang="en-AU" dirty="0" smtClean="0"/>
          </a:p>
          <a:p>
            <a:pPr>
              <a:defRPr/>
            </a:pPr>
            <a:r>
              <a:rPr lang="en-AU" dirty="0" smtClean="0"/>
              <a:t>Option B2 Detention dam on </a:t>
            </a:r>
            <a:r>
              <a:rPr lang="en-GB" dirty="0" err="1"/>
              <a:t>Ellisons</a:t>
            </a:r>
            <a:r>
              <a:rPr lang="en-GB" dirty="0"/>
              <a:t> </a:t>
            </a:r>
            <a:r>
              <a:rPr lang="en-GB" dirty="0" smtClean="0"/>
              <a:t>Gully</a:t>
            </a:r>
            <a:endParaRPr lang="en-AU" dirty="0" smtClean="0"/>
          </a:p>
        </p:txBody>
      </p:sp>
      <p:pic>
        <p:nvPicPr>
          <p:cNvPr id="7172" name="Picture 2" descr="C:\MORTEZA\#Work\#Bushfire CRC\RAF\dam-with-water-dra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161" y="4185047"/>
            <a:ext cx="2893219"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03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8195" name="Content Placeholder 2"/>
          <p:cNvSpPr>
            <a:spLocks noGrp="1"/>
          </p:cNvSpPr>
          <p:nvPr>
            <p:ph idx="1"/>
          </p:nvPr>
        </p:nvSpPr>
        <p:spPr/>
        <p:txBody>
          <a:bodyPr/>
          <a:lstStyle/>
          <a:p>
            <a:pPr marL="0" indent="0">
              <a:buNone/>
            </a:pPr>
            <a:r>
              <a:rPr lang="en-AU" altLang="en-US" smtClean="0"/>
              <a:t>Option D </a:t>
            </a:r>
            <a:r>
              <a:rPr lang="en-US" altLang="en-US" smtClean="0"/>
              <a:t>Creek capacity upgrade</a:t>
            </a:r>
            <a:endParaRPr lang="en-AU" altLang="en-US" smtClean="0"/>
          </a:p>
          <a:p>
            <a:pPr marL="0" indent="0">
              <a:buNone/>
            </a:pPr>
            <a:endParaRPr lang="en-AU" altLang="en-US"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336" y="3375423"/>
            <a:ext cx="2853928" cy="235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4" y="3449241"/>
            <a:ext cx="3131344" cy="228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Rectangle 3"/>
          <p:cNvSpPr>
            <a:spLocks noChangeArrowheads="1"/>
          </p:cNvSpPr>
          <p:nvPr/>
        </p:nvSpPr>
        <p:spPr bwMode="auto">
          <a:xfrm>
            <a:off x="1223964" y="3375423"/>
            <a:ext cx="594122" cy="215503"/>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AU" altLang="en-US" sz="1800"/>
          </a:p>
        </p:txBody>
      </p:sp>
      <p:sp>
        <p:nvSpPr>
          <p:cNvPr id="8199" name="Rectangle 6"/>
          <p:cNvSpPr>
            <a:spLocks noChangeArrowheads="1"/>
          </p:cNvSpPr>
          <p:nvPr/>
        </p:nvSpPr>
        <p:spPr bwMode="auto">
          <a:xfrm>
            <a:off x="1338264" y="3381375"/>
            <a:ext cx="594122" cy="215504"/>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AU" altLang="en-US" sz="1800"/>
          </a:p>
        </p:txBody>
      </p:sp>
      <p:sp>
        <p:nvSpPr>
          <p:cNvPr id="8200" name="Rectangle 7"/>
          <p:cNvSpPr>
            <a:spLocks noChangeArrowheads="1"/>
          </p:cNvSpPr>
          <p:nvPr/>
        </p:nvSpPr>
        <p:spPr bwMode="auto">
          <a:xfrm>
            <a:off x="3869533" y="3340895"/>
            <a:ext cx="594122" cy="216694"/>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AU" altLang="en-US" sz="1800"/>
          </a:p>
        </p:txBody>
      </p:sp>
    </p:spTree>
    <p:extLst>
      <p:ext uri="{BB962C8B-B14F-4D97-AF65-F5344CB8AC3E}">
        <p14:creationId xmlns:p14="http://schemas.microsoft.com/office/powerpoint/2010/main" val="1150681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9219" name="Content Placeholder 2"/>
          <p:cNvSpPr>
            <a:spLocks noGrp="1"/>
          </p:cNvSpPr>
          <p:nvPr>
            <p:ph idx="1"/>
          </p:nvPr>
        </p:nvSpPr>
        <p:spPr/>
        <p:txBody>
          <a:bodyPr/>
          <a:lstStyle/>
          <a:p>
            <a:pPr marL="0" indent="0">
              <a:buNone/>
            </a:pPr>
            <a:r>
              <a:rPr lang="en-US" altLang="en-US" dirty="0" smtClean="0"/>
              <a:t>Analysis to-date has focused primarily on the </a:t>
            </a:r>
            <a:r>
              <a:rPr lang="en-US" altLang="en-US" b="1" dirty="0" smtClean="0"/>
              <a:t>tangible</a:t>
            </a:r>
            <a:r>
              <a:rPr lang="en-US" altLang="en-US" dirty="0" smtClean="0"/>
              <a:t> costs and benefits of the structural works. </a:t>
            </a:r>
            <a:endParaRPr lang="en-AU" altLang="en-US" dirty="0" smtClean="0"/>
          </a:p>
        </p:txBody>
      </p:sp>
      <p:pic>
        <p:nvPicPr>
          <p:cNvPr id="8" name="Picture 2" descr="C:\MORTEZA\#Work\#Bushfire CRC\RAF\smp_40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00" y="3380509"/>
            <a:ext cx="3720524" cy="209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MORTEZA\#Work\#Bushfire CRC\RAF\bhk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002" y="4114800"/>
            <a:ext cx="3956308" cy="172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705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Economics of flood mitigation options</a:t>
            </a:r>
            <a:endParaRPr lang="en-AU" dirty="0"/>
          </a:p>
        </p:txBody>
      </p:sp>
      <p:sp>
        <p:nvSpPr>
          <p:cNvPr id="3" name="Content Placeholder 2"/>
          <p:cNvSpPr>
            <a:spLocks noGrp="1"/>
          </p:cNvSpPr>
          <p:nvPr>
            <p:ph idx="1"/>
          </p:nvPr>
        </p:nvSpPr>
        <p:spPr/>
        <p:txBody>
          <a:bodyPr/>
          <a:lstStyle/>
          <a:p>
            <a:pPr marL="0" indent="0">
              <a:buNone/>
            </a:pPr>
            <a:r>
              <a:rPr lang="en-AU" dirty="0" smtClean="0"/>
              <a:t>What if we included </a:t>
            </a:r>
            <a:r>
              <a:rPr lang="en-AU" b="1" dirty="0" smtClean="0"/>
              <a:t>intangible</a:t>
            </a:r>
            <a:r>
              <a:rPr lang="en-AU" dirty="0" smtClean="0"/>
              <a:t> values?</a:t>
            </a:r>
            <a:endParaRPr lang="en-AU" dirty="0"/>
          </a:p>
        </p:txBody>
      </p:sp>
      <p:pic>
        <p:nvPicPr>
          <p:cNvPr id="6" name="Picture 2" descr="C:\MORTEZA\#Work\#Bushfire CRC\RAF\smp_40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00" y="3380509"/>
            <a:ext cx="3720524" cy="209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MORTEZA\#Work\#Bushfire CRC\RAF\bhk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002" y="4114800"/>
            <a:ext cx="3956308" cy="172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680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normAutofit/>
          </a:bodyPr>
          <a:lstStyle/>
          <a:p>
            <a:pPr marL="0" indent="0">
              <a:buNone/>
            </a:pPr>
            <a:r>
              <a:rPr lang="en-AU" dirty="0" smtClean="0"/>
              <a:t>Key research questions:</a:t>
            </a:r>
          </a:p>
          <a:p>
            <a:pPr marL="0" indent="0">
              <a:buNone/>
            </a:pPr>
            <a:endParaRPr lang="en-AU" dirty="0"/>
          </a:p>
          <a:p>
            <a:pPr>
              <a:spcAft>
                <a:spcPts val="1200"/>
              </a:spcAft>
            </a:pPr>
            <a:r>
              <a:rPr lang="en-AU" dirty="0" smtClean="0"/>
              <a:t>How </a:t>
            </a:r>
            <a:r>
              <a:rPr lang="en-AU" dirty="0"/>
              <a:t>should emergency budgets be set, recognising the variability of need?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9712" b="21624"/>
          <a:stretch/>
        </p:blipFill>
        <p:spPr>
          <a:xfrm>
            <a:off x="4885899" y="4762939"/>
            <a:ext cx="4103426" cy="1342036"/>
          </a:xfrm>
          <a:prstGeom prst="rect">
            <a:avLst/>
          </a:prstGeom>
        </p:spPr>
      </p:pic>
    </p:spTree>
    <p:extLst>
      <p:ext uri="{BB962C8B-B14F-4D97-AF65-F5344CB8AC3E}">
        <p14:creationId xmlns:p14="http://schemas.microsoft.com/office/powerpoint/2010/main" val="367404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10243" name="Content Placeholder 2"/>
          <p:cNvSpPr>
            <a:spLocks noGrp="1"/>
          </p:cNvSpPr>
          <p:nvPr>
            <p:ph idx="1"/>
          </p:nvPr>
        </p:nvSpPr>
        <p:spPr/>
        <p:txBody>
          <a:bodyPr/>
          <a:lstStyle/>
          <a:p>
            <a:pPr marL="0" indent="0">
              <a:buNone/>
            </a:pPr>
            <a:r>
              <a:rPr lang="en-US" altLang="en-US" smtClean="0"/>
              <a:t>This analysis improves upon the scope of previous studies by incorporating intangible costs.</a:t>
            </a:r>
            <a:endParaRPr lang="en-AU" altLang="en-US" smtClean="0"/>
          </a:p>
        </p:txBody>
      </p:sp>
      <p:pic>
        <p:nvPicPr>
          <p:cNvPr id="4" name="Picture 2" descr="C:\MORTEZA\#Work\#Bushfire CRC\RAF\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356" y="3283527"/>
            <a:ext cx="3623658" cy="236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441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2" y="603729"/>
            <a:ext cx="7437814" cy="523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2024743" y="1197429"/>
            <a:ext cx="0" cy="435428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518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12291" name="Content Placeholder 2"/>
          <p:cNvSpPr>
            <a:spLocks noGrp="1"/>
          </p:cNvSpPr>
          <p:nvPr>
            <p:ph idx="1"/>
          </p:nvPr>
        </p:nvSpPr>
        <p:spPr>
          <a:xfrm>
            <a:off x="830207" y="1774967"/>
            <a:ext cx="6163865" cy="3350419"/>
          </a:xfrm>
        </p:spPr>
        <p:txBody>
          <a:bodyPr/>
          <a:lstStyle/>
          <a:p>
            <a:pPr marL="0" indent="0">
              <a:buNone/>
            </a:pPr>
            <a:r>
              <a:rPr lang="en-US" altLang="en-US" dirty="0" smtClean="0"/>
              <a:t>This report presents the case for the inclusion of intangible values, as well as a preliminary set of estimates of the economic damages for the base case and three selected mitigation options.</a:t>
            </a:r>
            <a:endParaRPr lang="en-AU" altLang="en-US" dirty="0" smtClean="0"/>
          </a:p>
        </p:txBody>
      </p:sp>
      <p:pic>
        <p:nvPicPr>
          <p:cNvPr id="12292" name="Picture 2" descr="C:\MORTEZA\#Work\#Bushfire CRC\RAF\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660" y="4231311"/>
            <a:ext cx="2537222" cy="181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972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3" name="Content Placeholder 2"/>
          <p:cNvSpPr>
            <a:spLocks noGrp="1"/>
          </p:cNvSpPr>
          <p:nvPr>
            <p:ph idx="1"/>
          </p:nvPr>
        </p:nvSpPr>
        <p:spPr/>
        <p:txBody>
          <a:bodyPr/>
          <a:lstStyle/>
          <a:p>
            <a:pPr marL="0" indent="0">
              <a:buNone/>
              <a:defRPr/>
            </a:pPr>
            <a:r>
              <a:rPr lang="en-US" dirty="0"/>
              <a:t>The inclusion of intangible values is shown to have significant </a:t>
            </a:r>
            <a:r>
              <a:rPr lang="en-US" dirty="0" smtClean="0"/>
              <a:t>effects </a:t>
            </a:r>
            <a:r>
              <a:rPr lang="en-US" dirty="0"/>
              <a:t>on flood damage estimates and the benefits of future mitigation works. </a:t>
            </a:r>
            <a:endParaRPr lang="en-US" dirty="0" smtClean="0"/>
          </a:p>
          <a:p>
            <a:pPr marL="0" indent="0">
              <a:buNone/>
              <a:defRPr/>
            </a:pPr>
            <a:endParaRPr lang="en-US" dirty="0"/>
          </a:p>
          <a:p>
            <a:pPr marL="0" indent="0">
              <a:buNone/>
              <a:defRPr/>
            </a:pPr>
            <a:endParaRPr lang="en-AU" dirty="0"/>
          </a:p>
          <a:p>
            <a:pPr>
              <a:defRPr/>
            </a:pP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 y="3526971"/>
            <a:ext cx="9060178" cy="1730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406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AU" dirty="0" smtClean="0"/>
              <a:t>Economics of flood mitigation options</a:t>
            </a:r>
            <a:endParaRPr lang="en-AU" altLang="en-US" dirty="0" smtClean="0"/>
          </a:p>
        </p:txBody>
      </p:sp>
      <p:sp>
        <p:nvSpPr>
          <p:cNvPr id="3" name="Content Placeholder 2"/>
          <p:cNvSpPr>
            <a:spLocks noGrp="1"/>
          </p:cNvSpPr>
          <p:nvPr>
            <p:ph idx="1"/>
          </p:nvPr>
        </p:nvSpPr>
        <p:spPr/>
        <p:txBody>
          <a:bodyPr/>
          <a:lstStyle/>
          <a:p>
            <a:pPr marL="0" indent="0">
              <a:buNone/>
              <a:defRPr/>
            </a:pPr>
            <a:endParaRPr lang="en-US" dirty="0"/>
          </a:p>
          <a:p>
            <a:pPr marL="0" indent="0">
              <a:buNone/>
              <a:defRPr/>
            </a:pPr>
            <a:endParaRPr lang="en-AU" dirty="0"/>
          </a:p>
          <a:p>
            <a:pPr>
              <a:defRPr/>
            </a:pPr>
            <a:endParaRPr lang="en-AU" dirty="0"/>
          </a:p>
        </p:txBody>
      </p:sp>
      <p:sp>
        <p:nvSpPr>
          <p:cNvPr id="4" name="Content Placeholder 2"/>
          <p:cNvSpPr txBox="1">
            <a:spLocks/>
          </p:cNvSpPr>
          <p:nvPr/>
        </p:nvSpPr>
        <p:spPr>
          <a:xfrm>
            <a:off x="850800" y="1752601"/>
            <a:ext cx="7416000" cy="4241800"/>
          </a:xfrm>
          <a:prstGeom prst="rect">
            <a:avLst/>
          </a:prstGeom>
        </p:spPr>
        <p:txBody>
          <a:bodyPr vert="horz" lIns="0" tIns="0" rIns="0" bIns="0" rtlCol="0">
            <a:normAutofit/>
          </a:bodyPr>
          <a:lstStyle>
            <a:lvl1pPr marL="342900" indent="-342900" algn="l" defTabSz="457200" rtl="0" eaLnBrk="1" latinLnBrk="0" hangingPunct="1">
              <a:spcBef>
                <a:spcPct val="20000"/>
              </a:spcBef>
              <a:buSzPct val="125000"/>
              <a:buFont typeface="Arial" panose="020B0604020202020204" pitchFamily="34" charset="0"/>
              <a:buChar char="•"/>
              <a:defRPr sz="2400" b="0" kern="1200">
                <a:solidFill>
                  <a:schemeClr val="tx1"/>
                </a:solidFill>
                <a:latin typeface="Century Gothic"/>
                <a:ea typeface="+mn-ea"/>
                <a:cs typeface="Century Gothic"/>
              </a:defRPr>
            </a:lvl1pPr>
            <a:lvl2pPr marL="645750" indent="-285750" algn="l" defTabSz="457200" rtl="0" eaLnBrk="1" latinLnBrk="0" hangingPunct="1">
              <a:spcBef>
                <a:spcPct val="20000"/>
              </a:spcBef>
              <a:buSzPct val="90000"/>
              <a:buFont typeface="Courier New" panose="02070309020205020404" pitchFamily="49" charset="0"/>
              <a:buChar char="o"/>
              <a:defRPr sz="1800" b="0" kern="1200">
                <a:solidFill>
                  <a:schemeClr val="tx1"/>
                </a:solidFill>
                <a:latin typeface="Century Gothic"/>
                <a:ea typeface="+mn-ea"/>
                <a:cs typeface="Century Gothic"/>
              </a:defRPr>
            </a:lvl2pPr>
            <a:lvl3pPr marL="990000" indent="-270000" algn="l" defTabSz="457200" rtl="0" eaLnBrk="1" latinLnBrk="0" hangingPunct="1">
              <a:spcBef>
                <a:spcPct val="20000"/>
              </a:spcBef>
              <a:buFont typeface="Wingdings" panose="05000000000000000000" pitchFamily="2" charset="2"/>
              <a:buChar char="§"/>
              <a:defRPr sz="1600" b="0" kern="1200">
                <a:solidFill>
                  <a:schemeClr val="tx1"/>
                </a:solidFill>
                <a:latin typeface="Century Gothic"/>
                <a:ea typeface="+mn-ea"/>
                <a:cs typeface="Century Gothic"/>
              </a:defRPr>
            </a:lvl3pPr>
            <a:lvl4pPr marL="1260000" indent="-270000" algn="l" defTabSz="457200" rtl="0" eaLnBrk="1" latinLnBrk="0" hangingPunct="1">
              <a:spcBef>
                <a:spcPct val="20000"/>
              </a:spcBef>
              <a:buFont typeface="Lucida Grande"/>
              <a:buChar char="-"/>
              <a:defRPr sz="1600" b="0" kern="1200">
                <a:solidFill>
                  <a:schemeClr val="tx1"/>
                </a:solidFill>
                <a:latin typeface="Century Gothic"/>
                <a:ea typeface="+mn-ea"/>
                <a:cs typeface="Century Gothic"/>
              </a:defRPr>
            </a:lvl4pPr>
            <a:lvl5pPr marL="1530000" indent="-270000" algn="l" defTabSz="457200" rtl="0" eaLnBrk="1" latinLnBrk="0" hangingPunct="1">
              <a:spcBef>
                <a:spcPct val="20000"/>
              </a:spcBef>
              <a:buFont typeface="Arial"/>
              <a:buChar char="»"/>
              <a:defRPr sz="1600" b="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AU" dirty="0" smtClean="0"/>
          </a:p>
          <a:p>
            <a:pPr>
              <a:defRPr/>
            </a:pPr>
            <a:r>
              <a:rPr lang="en-AU" dirty="0" smtClean="0"/>
              <a:t>Finalise </a:t>
            </a:r>
            <a:r>
              <a:rPr lang="en-AU" dirty="0"/>
              <a:t>intangible cost </a:t>
            </a:r>
            <a:r>
              <a:rPr lang="en-AU" dirty="0" smtClean="0"/>
              <a:t>estimates</a:t>
            </a:r>
          </a:p>
          <a:p>
            <a:pPr>
              <a:defRPr/>
            </a:pPr>
            <a:r>
              <a:rPr lang="en-AU" dirty="0" smtClean="0"/>
              <a:t>Estimate benefit : </a:t>
            </a:r>
            <a:r>
              <a:rPr lang="en-AU" dirty="0"/>
              <a:t>cost </a:t>
            </a:r>
            <a:r>
              <a:rPr lang="en-AU" dirty="0" smtClean="0"/>
              <a:t>ratios</a:t>
            </a:r>
          </a:p>
          <a:p>
            <a:pPr>
              <a:defRPr/>
            </a:pPr>
            <a:r>
              <a:rPr lang="en-AU" dirty="0" smtClean="0"/>
              <a:t>Undertake </a:t>
            </a:r>
            <a:r>
              <a:rPr lang="en-AU" dirty="0"/>
              <a:t>sensitivity analysis </a:t>
            </a:r>
            <a:endParaRPr lang="en-AU" dirty="0" smtClean="0"/>
          </a:p>
          <a:p>
            <a:pPr>
              <a:defRPr/>
            </a:pPr>
            <a:r>
              <a:rPr lang="en-AU" dirty="0" smtClean="0"/>
              <a:t>Seek </a:t>
            </a:r>
            <a:r>
              <a:rPr lang="en-AU" dirty="0"/>
              <a:t>feedback from end users </a:t>
            </a:r>
            <a:endParaRPr lang="en-AU" dirty="0" smtClean="0"/>
          </a:p>
          <a:p>
            <a:pPr>
              <a:defRPr/>
            </a:pPr>
            <a:r>
              <a:rPr lang="en-AU" dirty="0" smtClean="0"/>
              <a:t>Draw recommendations on flood </a:t>
            </a:r>
            <a:r>
              <a:rPr lang="en-AU" dirty="0"/>
              <a:t>mitigation </a:t>
            </a:r>
            <a:r>
              <a:rPr lang="en-AU" dirty="0" smtClean="0"/>
              <a:t>options </a:t>
            </a:r>
            <a:endParaRPr lang="en-AU" dirty="0"/>
          </a:p>
          <a:p>
            <a:pPr marL="0" indent="0">
              <a:buFont typeface="Arial" panose="020B0604020202020204" pitchFamily="34" charset="0"/>
              <a:buNone/>
              <a:defRPr/>
            </a:pPr>
            <a:endParaRPr lang="en-US" dirty="0" smtClean="0"/>
          </a:p>
          <a:p>
            <a:pPr marL="0" indent="0">
              <a:buFont typeface="Arial" panose="020B0604020202020204" pitchFamily="34" charset="0"/>
              <a:buNone/>
              <a:defRPr/>
            </a:pPr>
            <a:endParaRPr lang="en-AU" dirty="0" smtClean="0"/>
          </a:p>
          <a:p>
            <a:pPr>
              <a:defRPr/>
            </a:pPr>
            <a:endParaRPr lang="en-AU" dirty="0"/>
          </a:p>
        </p:txBody>
      </p:sp>
    </p:spTree>
    <p:extLst>
      <p:ext uri="{BB962C8B-B14F-4D97-AF65-F5344CB8AC3E}">
        <p14:creationId xmlns:p14="http://schemas.microsoft.com/office/powerpoint/2010/main" val="18964966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sp>
        <p:nvSpPr>
          <p:cNvPr id="3" name="Content Placeholder 2"/>
          <p:cNvSpPr>
            <a:spLocks noGrp="1"/>
          </p:cNvSpPr>
          <p:nvPr>
            <p:ph idx="1"/>
          </p:nvPr>
        </p:nvSpPr>
        <p:spPr/>
        <p:txBody>
          <a:bodyPr/>
          <a:lstStyle/>
          <a:p>
            <a:pPr marL="0" indent="0">
              <a:buNone/>
            </a:pPr>
            <a:r>
              <a:rPr lang="en-AU" dirty="0">
                <a:sym typeface="Wingdings" panose="05000000000000000000" pitchFamily="2" charset="2"/>
              </a:rPr>
              <a:t>Economic analysis of prescribed burning in the south-west of Western </a:t>
            </a:r>
            <a:r>
              <a:rPr lang="en-AU" dirty="0" smtClean="0">
                <a:sym typeface="Wingdings" panose="05000000000000000000" pitchFamily="2" charset="2"/>
              </a:rPr>
              <a:t>Australia</a:t>
            </a:r>
          </a:p>
          <a:p>
            <a:r>
              <a:rPr lang="en-AU" dirty="0" smtClean="0">
                <a:sym typeface="Wingdings" panose="05000000000000000000" pitchFamily="2" charset="2"/>
              </a:rPr>
              <a:t>Economic model</a:t>
            </a:r>
          </a:p>
          <a:p>
            <a:r>
              <a:rPr lang="en-AU" dirty="0" smtClean="0">
                <a:sym typeface="Wingdings" panose="05000000000000000000" pitchFamily="2" charset="2"/>
              </a:rPr>
              <a:t>Wildfire simulator (AUSTRALIS)</a:t>
            </a:r>
            <a:endParaRPr lang="en-AU" dirty="0">
              <a:sym typeface="Wingdings" panose="05000000000000000000" pitchFamily="2" charset="2"/>
            </a:endParaRPr>
          </a:p>
        </p:txBody>
      </p:sp>
    </p:spTree>
    <p:extLst>
      <p:ext uri="{BB962C8B-B14F-4D97-AF65-F5344CB8AC3E}">
        <p14:creationId xmlns:p14="http://schemas.microsoft.com/office/powerpoint/2010/main" val="411525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pic>
        <p:nvPicPr>
          <p:cNvPr id="4" name="Picture 2" descr="C:\GIS_Vero\DataFireModelCopies\MapsMODSIM\StudyAreaForestReg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666"/>
          <a:stretch/>
        </p:blipFill>
        <p:spPr bwMode="auto">
          <a:xfrm>
            <a:off x="929694" y="1405467"/>
            <a:ext cx="7244724" cy="4323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9694" y="1558345"/>
            <a:ext cx="1841605" cy="323165"/>
          </a:xfrm>
          <a:prstGeom prst="rect">
            <a:avLst/>
          </a:prstGeom>
          <a:noFill/>
        </p:spPr>
        <p:txBody>
          <a:bodyPr wrap="square" rtlCol="0">
            <a:spAutoFit/>
          </a:bodyPr>
          <a:lstStyle/>
          <a:p>
            <a:r>
              <a:rPr lang="en-AU" sz="1500" b="1" u="sng" dirty="0"/>
              <a:t>Case study area</a:t>
            </a:r>
          </a:p>
        </p:txBody>
      </p:sp>
    </p:spTree>
    <p:extLst>
      <p:ext uri="{BB962C8B-B14F-4D97-AF65-F5344CB8AC3E}">
        <p14:creationId xmlns:p14="http://schemas.microsoft.com/office/powerpoint/2010/main" val="41655923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graphicFrame>
        <p:nvGraphicFramePr>
          <p:cNvPr id="5" name="Chart 4"/>
          <p:cNvGraphicFramePr>
            <a:graphicFrameLocks/>
          </p:cNvGraphicFramePr>
          <p:nvPr>
            <p:extLst>
              <p:ext uri="{D42A27DB-BD31-4B8C-83A1-F6EECF244321}">
                <p14:modId xmlns:p14="http://schemas.microsoft.com/office/powerpoint/2010/main" val="3211336329"/>
              </p:ext>
            </p:extLst>
          </p:nvPr>
        </p:nvGraphicFramePr>
        <p:xfrm>
          <a:off x="540327" y="1219201"/>
          <a:ext cx="7827818" cy="4849090"/>
        </p:xfrm>
        <a:graphic>
          <a:graphicData uri="http://schemas.openxmlformats.org/drawingml/2006/chart">
            <c:chart xmlns:c="http://schemas.openxmlformats.org/drawingml/2006/chart" xmlns:r="http://schemas.openxmlformats.org/officeDocument/2006/relationships" r:id="rId2"/>
          </a:graphicData>
        </a:graphic>
      </p:graphicFrame>
      <p:sp>
        <p:nvSpPr>
          <p:cNvPr id="6" name="Down Arrow 5"/>
          <p:cNvSpPr/>
          <p:nvPr/>
        </p:nvSpPr>
        <p:spPr>
          <a:xfrm>
            <a:off x="5976156" y="3643746"/>
            <a:ext cx="432048" cy="567063"/>
          </a:xfrm>
          <a:prstGeom prst="downArrow">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1864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sp>
        <p:nvSpPr>
          <p:cNvPr id="3" name="Content Placeholder 2"/>
          <p:cNvSpPr>
            <a:spLocks noGrp="1"/>
          </p:cNvSpPr>
          <p:nvPr>
            <p:ph idx="1"/>
          </p:nvPr>
        </p:nvSpPr>
        <p:spPr/>
        <p:txBody>
          <a:bodyPr/>
          <a:lstStyle/>
          <a:p>
            <a:pPr>
              <a:spcAft>
                <a:spcPts val="1200"/>
              </a:spcAft>
            </a:pPr>
            <a:r>
              <a:rPr lang="en-AU" dirty="0"/>
              <a:t>On average, for long-term investments 1 dollar generates between $23 and $63 </a:t>
            </a:r>
            <a:r>
              <a:rPr lang="en-AU" dirty="0" smtClean="0"/>
              <a:t>benefits</a:t>
            </a:r>
          </a:p>
          <a:p>
            <a:pPr>
              <a:spcAft>
                <a:spcPts val="1200"/>
              </a:spcAft>
            </a:pPr>
            <a:r>
              <a:rPr lang="en-AU" dirty="0"/>
              <a:t>If ≤ 5% PB, </a:t>
            </a:r>
            <a:r>
              <a:rPr lang="en-AU" dirty="0" smtClean="0"/>
              <a:t>average damages </a:t>
            </a:r>
            <a:r>
              <a:rPr lang="en-AU" dirty="0"/>
              <a:t>represent between 75% and 80% of the total sum </a:t>
            </a:r>
            <a:endParaRPr lang="en-AU" dirty="0" smtClean="0"/>
          </a:p>
          <a:p>
            <a:pPr>
              <a:spcAft>
                <a:spcPts val="1200"/>
              </a:spcAft>
            </a:pPr>
            <a:r>
              <a:rPr lang="en-AU" dirty="0"/>
              <a:t>If ≥ 10%, </a:t>
            </a:r>
            <a:r>
              <a:rPr lang="en-AU" dirty="0" smtClean="0"/>
              <a:t>average damages </a:t>
            </a:r>
            <a:r>
              <a:rPr lang="en-AU" dirty="0"/>
              <a:t>are between 35% and 60</a:t>
            </a:r>
            <a:r>
              <a:rPr lang="en-AU" dirty="0" smtClean="0"/>
              <a:t>%</a:t>
            </a:r>
          </a:p>
          <a:p>
            <a:pPr>
              <a:spcAft>
                <a:spcPts val="1200"/>
              </a:spcAft>
            </a:pPr>
            <a:r>
              <a:rPr lang="en-AU" dirty="0" smtClean="0"/>
              <a:t>On average, damages </a:t>
            </a:r>
            <a:r>
              <a:rPr lang="en-AU" dirty="0"/>
              <a:t>and management costs are relatively similar if ≥ 10% </a:t>
            </a:r>
            <a:r>
              <a:rPr lang="en-AU" dirty="0" smtClean="0"/>
              <a:t>PB</a:t>
            </a:r>
            <a:endParaRPr lang="en-AU" dirty="0"/>
          </a:p>
          <a:p>
            <a:endParaRPr lang="en-AU" dirty="0"/>
          </a:p>
          <a:p>
            <a:endParaRPr lang="en-AU" dirty="0"/>
          </a:p>
          <a:p>
            <a:endParaRPr lang="en-AU" dirty="0"/>
          </a:p>
        </p:txBody>
      </p:sp>
    </p:spTree>
    <p:extLst>
      <p:ext uri="{BB962C8B-B14F-4D97-AF65-F5344CB8AC3E}">
        <p14:creationId xmlns:p14="http://schemas.microsoft.com/office/powerpoint/2010/main" val="237175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3723" y="4140855"/>
            <a:ext cx="2666487" cy="193309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48" y="4123281"/>
            <a:ext cx="2666487" cy="193309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392" y="1878768"/>
            <a:ext cx="2666487" cy="1933091"/>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609" y="1882471"/>
            <a:ext cx="2666487" cy="193309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398" y="1887554"/>
            <a:ext cx="2666487" cy="1933091"/>
          </a:xfrm>
          <a:prstGeom prst="rect">
            <a:avLst/>
          </a:prstGeom>
        </p:spPr>
      </p:pic>
      <p:grpSp>
        <p:nvGrpSpPr>
          <p:cNvPr id="12" name="Group 11"/>
          <p:cNvGrpSpPr/>
          <p:nvPr/>
        </p:nvGrpSpPr>
        <p:grpSpPr>
          <a:xfrm>
            <a:off x="3369945" y="1168338"/>
            <a:ext cx="2400300" cy="272390"/>
            <a:chOff x="-182327" y="-9525"/>
            <a:chExt cx="2589393" cy="295275"/>
          </a:xfrm>
        </p:grpSpPr>
        <p:sp>
          <p:nvSpPr>
            <p:cNvPr id="13" name="Text Box 125"/>
            <p:cNvSpPr txBox="1"/>
            <p:nvPr/>
          </p:nvSpPr>
          <p:spPr>
            <a:xfrm>
              <a:off x="-182327" y="-9525"/>
              <a:ext cx="2589393" cy="295275"/>
            </a:xfrm>
            <a:prstGeom prst="rect">
              <a:avLst/>
            </a:prstGeom>
            <a:solidFill>
              <a:schemeClr val="lt1"/>
            </a:solidFill>
            <a:ln w="6350">
              <a:solidFill>
                <a:schemeClr val="tx1">
                  <a:lumMod val="65000"/>
                  <a:lumOff val="3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265">
                <a:lnSpc>
                  <a:spcPct val="150000"/>
                </a:lnSpc>
                <a:spcAft>
                  <a:spcPts val="0"/>
                </a:spcAft>
              </a:pPr>
              <a:r>
                <a:rPr lang="en-AU" sz="1000" dirty="0">
                  <a:effectLst/>
                  <a:ea typeface="Calibri" panose="020F0502020204030204" pitchFamily="34" charset="0"/>
                  <a:cs typeface="Times New Roman" panose="02020603050405020304" pitchFamily="18" charset="0"/>
                </a:rPr>
                <a:t>   Major                         </a:t>
              </a:r>
              <a:r>
                <a:rPr lang="en-AU" sz="1000" dirty="0" smtClean="0">
                  <a:effectLst/>
                  <a:ea typeface="Calibri" panose="020F0502020204030204" pitchFamily="34" charset="0"/>
                  <a:cs typeface="Times New Roman" panose="02020603050405020304" pitchFamily="18" charset="0"/>
                </a:rPr>
                <a:t>  Catastrophic</a:t>
              </a:r>
              <a:endParaRPr lang="en-AU" sz="1100" dirty="0">
                <a:effectLst/>
                <a:ea typeface="Calibri" panose="020F0502020204030204" pitchFamily="34" charset="0"/>
                <a:cs typeface="Times New Roman" panose="02020603050405020304" pitchFamily="18" charset="0"/>
              </a:endParaRPr>
            </a:p>
          </p:txBody>
        </p:sp>
        <p:cxnSp>
          <p:nvCxnSpPr>
            <p:cNvPr id="14" name="Straight Connector 13"/>
            <p:cNvCxnSpPr/>
            <p:nvPr/>
          </p:nvCxnSpPr>
          <p:spPr>
            <a:xfrm>
              <a:off x="-59023" y="123825"/>
              <a:ext cx="396000" cy="0"/>
            </a:xfrm>
            <a:prstGeom prst="line">
              <a:avLst/>
            </a:prstGeom>
            <a:ln w="15875">
              <a:solidFill>
                <a:srgbClr val="9933FF"/>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66800" y="123825"/>
              <a:ext cx="396000" cy="0"/>
            </a:xfrm>
            <a:prstGeom prst="line">
              <a:avLst/>
            </a:prstGeom>
            <a:ln w="15875">
              <a:solidFill>
                <a:srgbClr val="A2A050"/>
              </a:solidFill>
              <a:prstDash val="lgDash"/>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a:off x="1823297" y="2733094"/>
            <a:ext cx="120135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65271" y="2733094"/>
            <a:ext cx="86764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 Box 130"/>
          <p:cNvSpPr txBox="1"/>
          <p:nvPr/>
        </p:nvSpPr>
        <p:spPr>
          <a:xfrm>
            <a:off x="1070854" y="2485193"/>
            <a:ext cx="567025" cy="2284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n-AU" sz="1000" dirty="0">
                <a:effectLst/>
                <a:ea typeface="Calibri" panose="020F0502020204030204" pitchFamily="34" charset="0"/>
                <a:cs typeface="Times New Roman" panose="02020603050405020304" pitchFamily="18" charset="0"/>
              </a:rPr>
              <a:t>Major</a:t>
            </a:r>
            <a:endParaRPr lang="en-AU" sz="1100" dirty="0">
              <a:effectLst/>
              <a:ea typeface="Calibri" panose="020F0502020204030204" pitchFamily="34" charset="0"/>
              <a:cs typeface="Times New Roman" panose="02020603050405020304" pitchFamily="18" charset="0"/>
            </a:endParaRPr>
          </a:p>
        </p:txBody>
      </p:sp>
      <p:sp>
        <p:nvSpPr>
          <p:cNvPr id="10" name="Text Box 131"/>
          <p:cNvSpPr txBox="1"/>
          <p:nvPr/>
        </p:nvSpPr>
        <p:spPr>
          <a:xfrm>
            <a:off x="1973397" y="2476406"/>
            <a:ext cx="962407" cy="2284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n-AU" sz="1000" dirty="0">
                <a:effectLst/>
                <a:ea typeface="Calibri" panose="020F0502020204030204" pitchFamily="34" charset="0"/>
                <a:cs typeface="Times New Roman" panose="02020603050405020304" pitchFamily="18" charset="0"/>
              </a:rPr>
              <a:t>Catastrophic</a:t>
            </a:r>
            <a:endParaRPr lang="en-AU" sz="1100" dirty="0">
              <a:effectLst/>
              <a:ea typeface="Calibri" panose="020F0502020204030204" pitchFamily="34" charset="0"/>
              <a:cs typeface="Times New Roman" panose="02020603050405020304" pitchFamily="18" charset="0"/>
            </a:endParaRPr>
          </a:p>
        </p:txBody>
      </p:sp>
      <p:sp>
        <p:nvSpPr>
          <p:cNvPr id="21" name="Text Box 119"/>
          <p:cNvSpPr txBox="1"/>
          <p:nvPr/>
        </p:nvSpPr>
        <p:spPr>
          <a:xfrm>
            <a:off x="1528549" y="1597475"/>
            <a:ext cx="727953" cy="3433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n-AU" b="1" dirty="0" smtClean="0">
                <a:latin typeface="Arial" panose="020B0604020202020204" pitchFamily="34" charset="0"/>
                <a:ea typeface="Calibri" panose="020F0502020204030204" pitchFamily="34" charset="0"/>
                <a:cs typeface="Times New Roman" panose="02020603050405020304" pitchFamily="18" charset="0"/>
              </a:rPr>
              <a:t>0%</a:t>
            </a:r>
            <a:endParaRPr lang="en-AU" sz="1100" dirty="0">
              <a:effectLst/>
              <a:ea typeface="Calibri" panose="020F0502020204030204" pitchFamily="34" charset="0"/>
              <a:cs typeface="Times New Roman" panose="02020603050405020304" pitchFamily="18" charset="0"/>
            </a:endParaRPr>
          </a:p>
        </p:txBody>
      </p:sp>
      <p:sp>
        <p:nvSpPr>
          <p:cNvPr id="26" name="Text Box 119"/>
          <p:cNvSpPr txBox="1"/>
          <p:nvPr/>
        </p:nvSpPr>
        <p:spPr>
          <a:xfrm>
            <a:off x="4347417" y="1613799"/>
            <a:ext cx="727953" cy="3433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n-AU" b="1" dirty="0">
                <a:latin typeface="Arial" panose="020B0604020202020204" pitchFamily="34" charset="0"/>
                <a:ea typeface="Calibri" panose="020F0502020204030204" pitchFamily="34" charset="0"/>
                <a:cs typeface="Times New Roman" panose="02020603050405020304" pitchFamily="18" charset="0"/>
              </a:rPr>
              <a:t>5</a:t>
            </a:r>
            <a:r>
              <a:rPr lang="en-AU" b="1" dirty="0" smtClean="0">
                <a:latin typeface="Arial" panose="020B0604020202020204" pitchFamily="34" charset="0"/>
                <a:ea typeface="Calibri" panose="020F0502020204030204" pitchFamily="34" charset="0"/>
                <a:cs typeface="Times New Roman" panose="02020603050405020304" pitchFamily="18" charset="0"/>
              </a:rPr>
              <a:t>%</a:t>
            </a:r>
            <a:endParaRPr lang="en-AU" sz="1100" dirty="0">
              <a:effectLst/>
              <a:ea typeface="Calibri" panose="020F0502020204030204" pitchFamily="34" charset="0"/>
              <a:cs typeface="Times New Roman" panose="02020603050405020304" pitchFamily="18" charset="0"/>
            </a:endParaRPr>
          </a:p>
        </p:txBody>
      </p:sp>
      <p:sp>
        <p:nvSpPr>
          <p:cNvPr id="27" name="Text Box 119"/>
          <p:cNvSpPr txBox="1"/>
          <p:nvPr/>
        </p:nvSpPr>
        <p:spPr>
          <a:xfrm>
            <a:off x="7237699" y="1630123"/>
            <a:ext cx="727953" cy="3433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n-AU" b="1" dirty="0" smtClean="0">
                <a:latin typeface="Arial" panose="020B0604020202020204" pitchFamily="34" charset="0"/>
                <a:ea typeface="Calibri" panose="020F0502020204030204" pitchFamily="34" charset="0"/>
                <a:cs typeface="Times New Roman" panose="02020603050405020304" pitchFamily="18" charset="0"/>
              </a:rPr>
              <a:t>10%</a:t>
            </a:r>
            <a:endParaRPr lang="en-AU" sz="1100" dirty="0">
              <a:effectLst/>
              <a:ea typeface="Calibri" panose="020F0502020204030204" pitchFamily="34" charset="0"/>
              <a:cs typeface="Times New Roman" panose="02020603050405020304" pitchFamily="18" charset="0"/>
            </a:endParaRPr>
          </a:p>
        </p:txBody>
      </p:sp>
      <p:sp>
        <p:nvSpPr>
          <p:cNvPr id="28" name="Text Box 119"/>
          <p:cNvSpPr txBox="1"/>
          <p:nvPr/>
        </p:nvSpPr>
        <p:spPr>
          <a:xfrm>
            <a:off x="1532667" y="3857310"/>
            <a:ext cx="727953" cy="3433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n-AU" b="1" dirty="0" smtClean="0">
                <a:latin typeface="Arial" panose="020B0604020202020204" pitchFamily="34" charset="0"/>
                <a:ea typeface="Calibri" panose="020F0502020204030204" pitchFamily="34" charset="0"/>
                <a:cs typeface="Times New Roman" panose="02020603050405020304" pitchFamily="18" charset="0"/>
              </a:rPr>
              <a:t>15%</a:t>
            </a:r>
            <a:endParaRPr lang="en-AU" sz="1100" dirty="0">
              <a:effectLst/>
              <a:ea typeface="Calibri" panose="020F0502020204030204" pitchFamily="34" charset="0"/>
              <a:cs typeface="Times New Roman" panose="02020603050405020304" pitchFamily="18" charset="0"/>
            </a:endParaRPr>
          </a:p>
        </p:txBody>
      </p:sp>
      <p:sp>
        <p:nvSpPr>
          <p:cNvPr id="29" name="Text Box 119"/>
          <p:cNvSpPr txBox="1"/>
          <p:nvPr/>
        </p:nvSpPr>
        <p:spPr>
          <a:xfrm>
            <a:off x="4405887" y="3857310"/>
            <a:ext cx="727953" cy="3433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n-AU" b="1" dirty="0" smtClean="0">
                <a:latin typeface="Arial" panose="020B0604020202020204" pitchFamily="34" charset="0"/>
                <a:ea typeface="Calibri" panose="020F0502020204030204" pitchFamily="34" charset="0"/>
                <a:cs typeface="Times New Roman" panose="02020603050405020304" pitchFamily="18" charset="0"/>
              </a:rPr>
              <a:t>20%</a:t>
            </a:r>
            <a:endParaRPr lang="en-AU"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2747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530"/>
          <a:stretch/>
        </p:blipFill>
        <p:spPr>
          <a:xfrm>
            <a:off x="6104529" y="3857746"/>
            <a:ext cx="2857500" cy="2264289"/>
          </a:xfrm>
          <a:prstGeom prst="rect">
            <a:avLst/>
          </a:prstGeom>
        </p:spPr>
      </p:pic>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normAutofit/>
          </a:bodyPr>
          <a:lstStyle/>
          <a:p>
            <a:pPr marL="0" indent="0">
              <a:buNone/>
            </a:pPr>
            <a:r>
              <a:rPr lang="en-AU" dirty="0" smtClean="0"/>
              <a:t>Key research questions:</a:t>
            </a:r>
          </a:p>
          <a:p>
            <a:pPr marL="0" indent="0">
              <a:buNone/>
            </a:pPr>
            <a:endParaRPr lang="en-AU" dirty="0"/>
          </a:p>
          <a:p>
            <a:r>
              <a:rPr lang="en-AU" dirty="0" smtClean="0"/>
              <a:t>With limited budgets, which strategies for managing natural hazards offer the best value for money? </a:t>
            </a:r>
          </a:p>
          <a:p>
            <a:pPr lvl="1"/>
            <a:r>
              <a:rPr lang="en-AU" dirty="0" smtClean="0"/>
              <a:t>How do we prioritise investments between different locations and different hazards?</a:t>
            </a:r>
          </a:p>
        </p:txBody>
      </p:sp>
    </p:spTree>
    <p:extLst>
      <p:ext uri="{BB962C8B-B14F-4D97-AF65-F5344CB8AC3E}">
        <p14:creationId xmlns:p14="http://schemas.microsoft.com/office/powerpoint/2010/main" val="2036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sp>
        <p:nvSpPr>
          <p:cNvPr id="26" name="Content Placeholder 2"/>
          <p:cNvSpPr>
            <a:spLocks noGrp="1"/>
          </p:cNvSpPr>
          <p:nvPr>
            <p:ph idx="1"/>
          </p:nvPr>
        </p:nvSpPr>
        <p:spPr>
          <a:xfrm>
            <a:off x="698400" y="1600201"/>
            <a:ext cx="7416000" cy="4241800"/>
          </a:xfrm>
        </p:spPr>
        <p:txBody>
          <a:bodyPr>
            <a:normAutofit fontScale="92500"/>
          </a:bodyPr>
          <a:lstStyle/>
          <a:p>
            <a:pPr>
              <a:spcAft>
                <a:spcPts val="1200"/>
              </a:spcAft>
            </a:pPr>
            <a:r>
              <a:rPr lang="en-AU" dirty="0"/>
              <a:t>T</a:t>
            </a:r>
            <a:r>
              <a:rPr lang="en-AU" dirty="0" smtClean="0"/>
              <a:t>he </a:t>
            </a:r>
            <a:r>
              <a:rPr lang="en-AU" dirty="0"/>
              <a:t>application of prescribed burning </a:t>
            </a:r>
            <a:r>
              <a:rPr lang="en-AU" dirty="0" smtClean="0"/>
              <a:t>reduces </a:t>
            </a:r>
            <a:r>
              <a:rPr lang="en-AU" dirty="0"/>
              <a:t>the annual probability of catastrophic and major fire seasons </a:t>
            </a:r>
            <a:r>
              <a:rPr lang="en-AU" dirty="0" smtClean="0"/>
              <a:t>in </a:t>
            </a:r>
            <a:r>
              <a:rPr lang="en-AU" dirty="0"/>
              <a:t>the South West forest region. </a:t>
            </a:r>
            <a:endParaRPr lang="en-AU" dirty="0" smtClean="0"/>
          </a:p>
          <a:p>
            <a:r>
              <a:rPr lang="en-AU" dirty="0" smtClean="0"/>
              <a:t>No prescribed burning</a:t>
            </a:r>
          </a:p>
          <a:p>
            <a:pPr lvl="1"/>
            <a:r>
              <a:rPr lang="en-AU" dirty="0" smtClean="0"/>
              <a:t>catastrophic fire season approximately </a:t>
            </a:r>
            <a:r>
              <a:rPr lang="en-AU" b="1" dirty="0" smtClean="0"/>
              <a:t>every </a:t>
            </a:r>
            <a:r>
              <a:rPr lang="en-AU" b="1" dirty="0"/>
              <a:t>6 </a:t>
            </a:r>
            <a:r>
              <a:rPr lang="en-AU" b="1" dirty="0" smtClean="0"/>
              <a:t>years</a:t>
            </a:r>
          </a:p>
          <a:p>
            <a:pPr lvl="1"/>
            <a:r>
              <a:rPr lang="en-AU" dirty="0"/>
              <a:t>m</a:t>
            </a:r>
            <a:r>
              <a:rPr lang="en-AU" dirty="0" smtClean="0"/>
              <a:t>ajor fire season </a:t>
            </a:r>
            <a:r>
              <a:rPr lang="en-AU" dirty="0"/>
              <a:t>approximately </a:t>
            </a:r>
            <a:r>
              <a:rPr lang="en-AU" b="1" dirty="0"/>
              <a:t>every </a:t>
            </a:r>
            <a:r>
              <a:rPr lang="en-AU" b="1" dirty="0" smtClean="0"/>
              <a:t>7 </a:t>
            </a:r>
            <a:r>
              <a:rPr lang="en-AU" b="1" dirty="0"/>
              <a:t>years</a:t>
            </a:r>
            <a:endParaRPr lang="en-AU" dirty="0" smtClean="0"/>
          </a:p>
          <a:p>
            <a:r>
              <a:rPr lang="en-AU" dirty="0" smtClean="0"/>
              <a:t>Prescribed </a:t>
            </a:r>
            <a:r>
              <a:rPr lang="en-AU" dirty="0"/>
              <a:t>burning </a:t>
            </a:r>
            <a:r>
              <a:rPr lang="en-AU" dirty="0" smtClean="0"/>
              <a:t>rate of 5%</a:t>
            </a:r>
          </a:p>
          <a:p>
            <a:pPr lvl="1"/>
            <a:r>
              <a:rPr lang="en-AU" dirty="0" smtClean="0"/>
              <a:t>catastrophic approximately </a:t>
            </a:r>
            <a:r>
              <a:rPr lang="en-AU" b="1" dirty="0"/>
              <a:t>every 33 </a:t>
            </a:r>
            <a:r>
              <a:rPr lang="en-AU" b="1" dirty="0" smtClean="0"/>
              <a:t>years</a:t>
            </a:r>
          </a:p>
          <a:p>
            <a:pPr lvl="1"/>
            <a:r>
              <a:rPr lang="en-AU" dirty="0"/>
              <a:t>major </a:t>
            </a:r>
            <a:r>
              <a:rPr lang="en-AU" dirty="0" smtClean="0"/>
              <a:t>approximately </a:t>
            </a:r>
            <a:r>
              <a:rPr lang="en-AU" b="1" dirty="0"/>
              <a:t>every </a:t>
            </a:r>
            <a:r>
              <a:rPr lang="en-AU" b="1" dirty="0" smtClean="0"/>
              <a:t>5 years</a:t>
            </a:r>
            <a:endParaRPr lang="en-AU" dirty="0" smtClean="0"/>
          </a:p>
          <a:p>
            <a:r>
              <a:rPr lang="en-AU" dirty="0"/>
              <a:t>Prescribed burning rate of </a:t>
            </a:r>
            <a:r>
              <a:rPr lang="en-AU" dirty="0" smtClean="0"/>
              <a:t>10%</a:t>
            </a:r>
            <a:endParaRPr lang="en-AU" dirty="0"/>
          </a:p>
          <a:p>
            <a:pPr lvl="1"/>
            <a:r>
              <a:rPr lang="en-AU" dirty="0"/>
              <a:t>catastrophic approximately </a:t>
            </a:r>
            <a:r>
              <a:rPr lang="en-AU" b="1" dirty="0"/>
              <a:t>every </a:t>
            </a:r>
            <a:r>
              <a:rPr lang="en-AU" b="1" dirty="0" smtClean="0"/>
              <a:t>200 </a:t>
            </a:r>
            <a:r>
              <a:rPr lang="en-AU" b="1" dirty="0"/>
              <a:t>years</a:t>
            </a:r>
          </a:p>
          <a:p>
            <a:pPr lvl="1"/>
            <a:r>
              <a:rPr lang="en-AU" dirty="0"/>
              <a:t>major approximately </a:t>
            </a:r>
            <a:r>
              <a:rPr lang="en-AU" b="1" dirty="0"/>
              <a:t>every </a:t>
            </a:r>
            <a:r>
              <a:rPr lang="en-AU" b="1" dirty="0" smtClean="0"/>
              <a:t>50 </a:t>
            </a:r>
            <a:r>
              <a:rPr lang="en-AU" b="1" dirty="0"/>
              <a:t>years</a:t>
            </a:r>
            <a:endParaRPr lang="en-AU" dirty="0"/>
          </a:p>
          <a:p>
            <a:endParaRPr lang="en-AU" b="1" dirty="0"/>
          </a:p>
          <a:p>
            <a:endParaRPr lang="en-AU" dirty="0"/>
          </a:p>
        </p:txBody>
      </p:sp>
    </p:spTree>
    <p:extLst>
      <p:ext uri="{BB962C8B-B14F-4D97-AF65-F5344CB8AC3E}">
        <p14:creationId xmlns:p14="http://schemas.microsoft.com/office/powerpoint/2010/main" val="96260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fade">
                                      <p:cBhvr>
                                        <p:cTn id="7" dur="500"/>
                                        <p:tgtEl>
                                          <p:spTgt spid="2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2" end="2"/>
                                            </p:txEl>
                                          </p:spTgt>
                                        </p:tgtEl>
                                        <p:attrNameLst>
                                          <p:attrName>style.visibility</p:attrName>
                                        </p:attrNameLst>
                                      </p:cBhvr>
                                      <p:to>
                                        <p:strVal val="visible"/>
                                      </p:to>
                                    </p:set>
                                    <p:animEffect transition="in" filter="fade">
                                      <p:cBhvr>
                                        <p:cTn id="10" dur="500"/>
                                        <p:tgtEl>
                                          <p:spTgt spid="2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xEl>
                                              <p:pRg st="3" end="3"/>
                                            </p:txEl>
                                          </p:spTgt>
                                        </p:tgtEl>
                                        <p:attrNameLst>
                                          <p:attrName>style.visibility</p:attrName>
                                        </p:attrNameLst>
                                      </p:cBhvr>
                                      <p:to>
                                        <p:strVal val="visible"/>
                                      </p:to>
                                    </p:set>
                                    <p:animEffect transition="in" filter="fade">
                                      <p:cBhvr>
                                        <p:cTn id="13" dur="500"/>
                                        <p:tgtEl>
                                          <p:spTgt spid="2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xEl>
                                              <p:pRg st="4" end="4"/>
                                            </p:txEl>
                                          </p:spTgt>
                                        </p:tgtEl>
                                        <p:attrNameLst>
                                          <p:attrName>style.visibility</p:attrName>
                                        </p:attrNameLst>
                                      </p:cBhvr>
                                      <p:to>
                                        <p:strVal val="visible"/>
                                      </p:to>
                                    </p:set>
                                    <p:animEffect transition="in" filter="fade">
                                      <p:cBhvr>
                                        <p:cTn id="18" dur="500"/>
                                        <p:tgtEl>
                                          <p:spTgt spid="2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xEl>
                                              <p:pRg st="5" end="5"/>
                                            </p:txEl>
                                          </p:spTgt>
                                        </p:tgtEl>
                                        <p:attrNameLst>
                                          <p:attrName>style.visibility</p:attrName>
                                        </p:attrNameLst>
                                      </p:cBhvr>
                                      <p:to>
                                        <p:strVal val="visible"/>
                                      </p:to>
                                    </p:set>
                                    <p:animEffect transition="in" filter="fade">
                                      <p:cBhvr>
                                        <p:cTn id="21" dur="500"/>
                                        <p:tgtEl>
                                          <p:spTgt spid="2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xEl>
                                              <p:pRg st="6" end="6"/>
                                            </p:txEl>
                                          </p:spTgt>
                                        </p:tgtEl>
                                        <p:attrNameLst>
                                          <p:attrName>style.visibility</p:attrName>
                                        </p:attrNameLst>
                                      </p:cBhvr>
                                      <p:to>
                                        <p:strVal val="visible"/>
                                      </p:to>
                                    </p:set>
                                    <p:animEffect transition="in" filter="fade">
                                      <p:cBhvr>
                                        <p:cTn id="24" dur="500"/>
                                        <p:tgtEl>
                                          <p:spTgt spid="2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xEl>
                                              <p:pRg st="7" end="7"/>
                                            </p:txEl>
                                          </p:spTgt>
                                        </p:tgtEl>
                                        <p:attrNameLst>
                                          <p:attrName>style.visibility</p:attrName>
                                        </p:attrNameLst>
                                      </p:cBhvr>
                                      <p:to>
                                        <p:strVal val="visible"/>
                                      </p:to>
                                    </p:set>
                                    <p:animEffect transition="in" filter="fade">
                                      <p:cBhvr>
                                        <p:cTn id="29" dur="500"/>
                                        <p:tgtEl>
                                          <p:spTgt spid="26">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xEl>
                                              <p:pRg st="8" end="8"/>
                                            </p:txEl>
                                          </p:spTgt>
                                        </p:tgtEl>
                                        <p:attrNameLst>
                                          <p:attrName>style.visibility</p:attrName>
                                        </p:attrNameLst>
                                      </p:cBhvr>
                                      <p:to>
                                        <p:strVal val="visible"/>
                                      </p:to>
                                    </p:set>
                                    <p:animEffect transition="in" filter="fade">
                                      <p:cBhvr>
                                        <p:cTn id="32" dur="500"/>
                                        <p:tgtEl>
                                          <p:spTgt spid="26">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xEl>
                                              <p:pRg st="9" end="9"/>
                                            </p:txEl>
                                          </p:spTgt>
                                        </p:tgtEl>
                                        <p:attrNameLst>
                                          <p:attrName>style.visibility</p:attrName>
                                        </p:attrNameLst>
                                      </p:cBhvr>
                                      <p:to>
                                        <p:strVal val="visible"/>
                                      </p:to>
                                    </p:set>
                                    <p:animEffect transition="in" filter="fade">
                                      <p:cBhvr>
                                        <p:cTn id="35" dur="500"/>
                                        <p:tgtEl>
                                          <p:spTgt spid="2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Some results from my PhD</a:t>
            </a:r>
            <a:endParaRPr lang="en-AU" dirty="0"/>
          </a:p>
        </p:txBody>
      </p:sp>
      <p:sp>
        <p:nvSpPr>
          <p:cNvPr id="26" name="Content Placeholder 2"/>
          <p:cNvSpPr>
            <a:spLocks noGrp="1"/>
          </p:cNvSpPr>
          <p:nvPr>
            <p:ph idx="1"/>
          </p:nvPr>
        </p:nvSpPr>
        <p:spPr>
          <a:xfrm>
            <a:off x="698400" y="1600201"/>
            <a:ext cx="7416000" cy="4500348"/>
          </a:xfrm>
        </p:spPr>
        <p:txBody>
          <a:bodyPr>
            <a:normAutofit fontScale="85000" lnSpcReduction="10000"/>
          </a:bodyPr>
          <a:lstStyle/>
          <a:p>
            <a:pPr>
              <a:spcAft>
                <a:spcPts val="1200"/>
              </a:spcAft>
            </a:pPr>
            <a:r>
              <a:rPr lang="en-AU" dirty="0"/>
              <a:t>To increase the interval of years between catastrophic fire seasons by one year, it is necessary to invest between AU$15,000 and AU$95,000 dollars in prescribed burning</a:t>
            </a:r>
            <a:endParaRPr lang="en-AU" dirty="0" smtClean="0"/>
          </a:p>
          <a:p>
            <a:pPr>
              <a:spcAft>
                <a:spcPts val="1200"/>
              </a:spcAft>
            </a:pPr>
            <a:r>
              <a:rPr lang="en-AU" dirty="0" smtClean="0"/>
              <a:t>The risk can never be entirely eliminated and </a:t>
            </a:r>
            <a:r>
              <a:rPr lang="en-AU" dirty="0"/>
              <a:t>even if the optimal prescribed‑burning rate is applied, relatively costly fire seasons may still </a:t>
            </a:r>
            <a:r>
              <a:rPr lang="en-AU" dirty="0" smtClean="0"/>
              <a:t>occur</a:t>
            </a:r>
          </a:p>
          <a:p>
            <a:pPr>
              <a:spcAft>
                <a:spcPts val="1200"/>
              </a:spcAft>
            </a:pPr>
            <a:r>
              <a:rPr lang="en-AU" dirty="0" smtClean="0"/>
              <a:t>The </a:t>
            </a:r>
            <a:r>
              <a:rPr lang="en-AU" dirty="0"/>
              <a:t>prescribed burning rate that achieves the highest reduction in average wildfire area does not necessarily correspond to the rate that minimises the sum of management costs and damages </a:t>
            </a:r>
            <a:endParaRPr lang="en-AU" dirty="0" smtClean="0"/>
          </a:p>
          <a:p>
            <a:pPr>
              <a:spcAft>
                <a:spcPts val="1200"/>
              </a:spcAft>
            </a:pPr>
            <a:r>
              <a:rPr lang="en-AU" dirty="0" smtClean="0"/>
              <a:t>The </a:t>
            </a:r>
            <a:r>
              <a:rPr lang="en-AU" dirty="0"/>
              <a:t>current spatial distribution of the treatments generates benefits from the protection of assets located far away from the treatments</a:t>
            </a:r>
            <a:endParaRPr lang="en-AU" dirty="0" smtClean="0"/>
          </a:p>
          <a:p>
            <a:endParaRPr lang="en-AU" b="1" dirty="0"/>
          </a:p>
          <a:p>
            <a:endParaRPr lang="en-AU" dirty="0"/>
          </a:p>
        </p:txBody>
      </p:sp>
    </p:spTree>
    <p:extLst>
      <p:ext uri="{BB962C8B-B14F-4D97-AF65-F5344CB8AC3E}">
        <p14:creationId xmlns:p14="http://schemas.microsoft.com/office/powerpoint/2010/main" val="8026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fade">
                                      <p:cBhvr>
                                        <p:cTn id="7" dur="500"/>
                                        <p:tgtEl>
                                          <p:spTgt spid="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animEffect transition="in" filter="fade">
                                      <p:cBhvr>
                                        <p:cTn id="1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075" y="2681911"/>
            <a:ext cx="4173850" cy="948267"/>
          </a:xfrm>
        </p:spPr>
        <p:txBody>
          <a:bodyPr>
            <a:normAutofit/>
          </a:bodyPr>
          <a:lstStyle/>
          <a:p>
            <a:pPr algn="ctr"/>
            <a:r>
              <a:rPr lang="en-AU" sz="5400" dirty="0" smtClean="0"/>
              <a:t>Thank you</a:t>
            </a:r>
            <a:endParaRPr lang="en-AU" sz="5400" dirty="0"/>
          </a:p>
        </p:txBody>
      </p:sp>
    </p:spTree>
    <p:extLst>
      <p:ext uri="{BB962C8B-B14F-4D97-AF65-F5344CB8AC3E}">
        <p14:creationId xmlns:p14="http://schemas.microsoft.com/office/powerpoint/2010/main" val="14444924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Get in touch</a:t>
            </a:r>
            <a:endParaRPr lang="en-AU" dirty="0"/>
          </a:p>
        </p:txBody>
      </p:sp>
      <p:sp>
        <p:nvSpPr>
          <p:cNvPr id="3" name="Content Placeholder 2"/>
          <p:cNvSpPr>
            <a:spLocks noGrp="1"/>
          </p:cNvSpPr>
          <p:nvPr>
            <p:ph idx="1"/>
          </p:nvPr>
        </p:nvSpPr>
        <p:spPr/>
        <p:txBody>
          <a:bodyPr/>
          <a:lstStyle/>
          <a:p>
            <a:pPr marL="0" indent="0" algn="ctr">
              <a:buNone/>
            </a:pPr>
            <a:r>
              <a:rPr lang="en-AU" dirty="0" smtClean="0"/>
              <a:t>veronique.florec@uwa.edu.au</a:t>
            </a:r>
          </a:p>
          <a:p>
            <a:pPr marL="0" indent="0" algn="ctr">
              <a:buNone/>
            </a:pPr>
            <a:endParaRPr lang="en-AU" dirty="0"/>
          </a:p>
          <a:p>
            <a:pPr marL="0" indent="0" algn="ctr">
              <a:buNone/>
            </a:pPr>
            <a:r>
              <a:rPr lang="en-AU" dirty="0" smtClean="0"/>
              <a:t>morteza.chalak@uwa.edu.au</a:t>
            </a:r>
          </a:p>
          <a:p>
            <a:pPr marL="0" indent="0" algn="ctr">
              <a:buNone/>
            </a:pPr>
            <a:endParaRPr lang="en-AU" dirty="0"/>
          </a:p>
          <a:p>
            <a:pPr marL="0" indent="0" algn="ctr">
              <a:buNone/>
            </a:pPr>
            <a:r>
              <a:rPr lang="en-AU" dirty="0" smtClean="0"/>
              <a:t>fiona.gibson@uwa.edu.au</a:t>
            </a:r>
          </a:p>
          <a:p>
            <a:pPr marL="0" indent="0" algn="ctr">
              <a:buNone/>
            </a:pPr>
            <a:endParaRPr lang="en-AU" dirty="0"/>
          </a:p>
          <a:p>
            <a:pPr marL="0" indent="0" algn="ctr">
              <a:buNone/>
            </a:pPr>
            <a:r>
              <a:rPr lang="en-AU" dirty="0" smtClean="0"/>
              <a:t>abbie.rogers@uwa.edu.au </a:t>
            </a:r>
          </a:p>
          <a:p>
            <a:pPr marL="0" indent="0" algn="ctr">
              <a:buNone/>
            </a:pPr>
            <a:endParaRPr lang="en-AU" dirty="0"/>
          </a:p>
          <a:p>
            <a:pPr marL="0" indent="0" algn="ctr">
              <a:buNone/>
            </a:pPr>
            <a:r>
              <a:rPr lang="en-AU" dirty="0" smtClean="0"/>
              <a:t>atakelty.hailu@uwa.edu.au</a:t>
            </a:r>
            <a:endParaRPr lang="en-AU" dirty="0"/>
          </a:p>
          <a:p>
            <a:pPr marL="0" indent="0" algn="ctr">
              <a:buNone/>
            </a:pPr>
            <a:endParaRPr lang="en-AU" dirty="0"/>
          </a:p>
        </p:txBody>
      </p:sp>
    </p:spTree>
    <p:extLst>
      <p:ext uri="{BB962C8B-B14F-4D97-AF65-F5344CB8AC3E}">
        <p14:creationId xmlns:p14="http://schemas.microsoft.com/office/powerpoint/2010/main" val="1601084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normAutofit/>
          </a:bodyPr>
          <a:lstStyle/>
          <a:p>
            <a:pPr marL="0" indent="0">
              <a:buNone/>
            </a:pPr>
            <a:r>
              <a:rPr lang="en-AU" dirty="0" smtClean="0"/>
              <a:t>Key research questions:</a:t>
            </a:r>
          </a:p>
          <a:p>
            <a:pPr marL="0" indent="0">
              <a:buNone/>
            </a:pPr>
            <a:endParaRPr lang="en-AU" dirty="0"/>
          </a:p>
          <a:p>
            <a:r>
              <a:rPr lang="en-AU" dirty="0" smtClean="0"/>
              <a:t>How </a:t>
            </a:r>
            <a:r>
              <a:rPr lang="en-AU" dirty="0"/>
              <a:t>can we value the social and environmental benefits of management</a:t>
            </a:r>
            <a:r>
              <a:rPr lang="en-AU" dirty="0" smtClean="0"/>
              <a:t>?</a:t>
            </a:r>
          </a:p>
          <a:p>
            <a:pPr lvl="1">
              <a:spcAft>
                <a:spcPts val="1200"/>
              </a:spcAft>
            </a:pPr>
            <a:r>
              <a:rPr lang="en-AU" dirty="0" smtClean="0"/>
              <a:t>What difference does it make to take social and environmental benefits into account in economic analyses of natural hazard mitigation options?</a:t>
            </a:r>
          </a:p>
          <a:p>
            <a:pPr marL="0" indent="0">
              <a:buNone/>
            </a:pP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430" y="4421875"/>
            <a:ext cx="2548636" cy="1697590"/>
          </a:xfrm>
          <a:prstGeom prst="rect">
            <a:avLst/>
          </a:prstGeom>
        </p:spPr>
      </p:pic>
      <p:pic>
        <p:nvPicPr>
          <p:cNvPr id="7" name="Picture 2" descr="C:\Users\21003523\Desktop\Presentation 2\new pics\fauna-s-w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0036" y="4421875"/>
            <a:ext cx="2100886" cy="169759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8" name="Picture 3" descr="C:\Users\21003523\Desktop\Presentation 2\new pics\wa_flo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08" y="4421875"/>
            <a:ext cx="2263453" cy="1697590"/>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normAutofit/>
          </a:bodyPr>
          <a:lstStyle/>
          <a:p>
            <a:pPr marL="0" indent="0">
              <a:buNone/>
            </a:pPr>
            <a:r>
              <a:rPr lang="en-AU" dirty="0" smtClean="0"/>
              <a:t>Key research questions:</a:t>
            </a:r>
          </a:p>
          <a:p>
            <a:pPr marL="0" indent="0">
              <a:buNone/>
            </a:pPr>
            <a:endParaRPr lang="en-AU" dirty="0"/>
          </a:p>
          <a:p>
            <a:pPr lvl="0"/>
            <a:r>
              <a:rPr lang="en-AU" dirty="0" smtClean="0"/>
              <a:t>What </a:t>
            </a:r>
            <a:r>
              <a:rPr lang="en-AU" dirty="0"/>
              <a:t>are the requirements for sound economic analysis of natural hazard management</a:t>
            </a:r>
            <a:r>
              <a:rPr lang="en-AU" dirty="0" smtClean="0"/>
              <a:t>?</a:t>
            </a:r>
          </a:p>
          <a:p>
            <a:pPr marL="0" indent="0">
              <a:buNone/>
            </a:pP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9618" y="3522135"/>
            <a:ext cx="3352800" cy="2514600"/>
          </a:xfrm>
          <a:prstGeom prst="rect">
            <a:avLst/>
          </a:prstGeom>
        </p:spPr>
      </p:pic>
    </p:spTree>
    <p:extLst>
      <p:ext uri="{BB962C8B-B14F-4D97-AF65-F5344CB8AC3E}">
        <p14:creationId xmlns:p14="http://schemas.microsoft.com/office/powerpoint/2010/main" val="296949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normAutofit/>
          </a:bodyPr>
          <a:lstStyle/>
          <a:p>
            <a:pPr>
              <a:spcAft>
                <a:spcPts val="1200"/>
              </a:spcAft>
            </a:pPr>
            <a:endParaRPr lang="en-AU" dirty="0" smtClean="0"/>
          </a:p>
          <a:p>
            <a:pPr>
              <a:spcAft>
                <a:spcPts val="1200"/>
              </a:spcAft>
            </a:pPr>
            <a:r>
              <a:rPr lang="en-AU" dirty="0" smtClean="0"/>
              <a:t>The University of Western Australia</a:t>
            </a:r>
          </a:p>
          <a:p>
            <a:pPr>
              <a:spcAft>
                <a:spcPts val="1200"/>
              </a:spcAft>
            </a:pPr>
            <a:r>
              <a:rPr lang="en-AU" dirty="0" smtClean="0"/>
              <a:t>Started in January 2015</a:t>
            </a:r>
          </a:p>
          <a:p>
            <a:r>
              <a:rPr lang="en-AU" dirty="0" smtClean="0"/>
              <a:t>2 components</a:t>
            </a:r>
          </a:p>
          <a:p>
            <a:pPr lvl="1"/>
            <a:r>
              <a:rPr lang="en-AU" dirty="0"/>
              <a:t>Valuation tool for intangible goods and services</a:t>
            </a:r>
          </a:p>
          <a:p>
            <a:pPr lvl="1"/>
            <a:r>
              <a:rPr lang="en-AU" dirty="0" smtClean="0"/>
              <a:t>Integrated economic assessment of natural hazard mitigation options</a:t>
            </a:r>
          </a:p>
        </p:txBody>
      </p:sp>
    </p:spTree>
    <p:extLst>
      <p:ext uri="{BB962C8B-B14F-4D97-AF65-F5344CB8AC3E}">
        <p14:creationId xmlns:p14="http://schemas.microsoft.com/office/powerpoint/2010/main" val="307422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project</a:t>
            </a:r>
            <a:endParaRPr lang="en-AU" dirty="0"/>
          </a:p>
        </p:txBody>
      </p:sp>
      <p:sp>
        <p:nvSpPr>
          <p:cNvPr id="3" name="Content Placeholder 2"/>
          <p:cNvSpPr>
            <a:spLocks noGrp="1"/>
          </p:cNvSpPr>
          <p:nvPr>
            <p:ph idx="1"/>
          </p:nvPr>
        </p:nvSpPr>
        <p:spPr/>
        <p:txBody>
          <a:bodyPr>
            <a:normAutofit/>
          </a:bodyPr>
          <a:lstStyle/>
          <a:p>
            <a:endParaRPr lang="en-AU" dirty="0" smtClean="0"/>
          </a:p>
          <a:p>
            <a:r>
              <a:rPr lang="en-AU" dirty="0" smtClean="0"/>
              <a:t>Case studies</a:t>
            </a:r>
          </a:p>
          <a:p>
            <a:pPr lvl="1"/>
            <a:r>
              <a:rPr lang="en-AU" dirty="0" smtClean="0"/>
              <a:t>South Australia </a:t>
            </a:r>
          </a:p>
          <a:p>
            <a:pPr lvl="1">
              <a:spcAft>
                <a:spcPts val="1200"/>
              </a:spcAft>
            </a:pPr>
            <a:r>
              <a:rPr lang="en-AU" dirty="0" smtClean="0"/>
              <a:t>Western Australia</a:t>
            </a:r>
          </a:p>
          <a:p>
            <a:r>
              <a:rPr lang="en-AU" dirty="0" smtClean="0"/>
              <a:t>PhD student</a:t>
            </a:r>
          </a:p>
          <a:p>
            <a:pPr lvl="1"/>
            <a:r>
              <a:rPr lang="en-AU" dirty="0" smtClean="0">
                <a:sym typeface="Wingdings" panose="05000000000000000000" pitchFamily="2" charset="2"/>
              </a:rPr>
              <a:t>PhD thesis: “Economic analysis of prescribed burning in the south-west of Western Australia”</a:t>
            </a:r>
          </a:p>
          <a:p>
            <a:pPr lvl="1"/>
            <a:r>
              <a:rPr lang="en-AU" dirty="0" smtClean="0"/>
              <a:t>Me  </a:t>
            </a:r>
            <a:r>
              <a:rPr lang="en-AU" dirty="0" smtClean="0">
                <a:sym typeface="Wingdings" panose="05000000000000000000" pitchFamily="2" charset="2"/>
              </a:rPr>
              <a:t></a:t>
            </a:r>
            <a:endParaRPr lang="en-AU" dirty="0" smtClean="0"/>
          </a:p>
        </p:txBody>
      </p:sp>
    </p:spTree>
    <p:extLst>
      <p:ext uri="{BB962C8B-B14F-4D97-AF65-F5344CB8AC3E}">
        <p14:creationId xmlns:p14="http://schemas.microsoft.com/office/powerpoint/2010/main" val="452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research team @ UWA</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588" y="3233948"/>
            <a:ext cx="1717382" cy="17366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663" y="3528283"/>
            <a:ext cx="1649552" cy="21994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00" y="1231225"/>
            <a:ext cx="2111084" cy="25020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445" y="1232635"/>
            <a:ext cx="1421910" cy="21281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49" y="4170527"/>
            <a:ext cx="2857500" cy="16002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3546" y="4065137"/>
            <a:ext cx="1594350" cy="193979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9358" y="1146424"/>
            <a:ext cx="1605042" cy="1605042"/>
          </a:xfrm>
          <a:prstGeom prst="rect">
            <a:avLst/>
          </a:prstGeom>
        </p:spPr>
      </p:pic>
      <p:sp>
        <p:nvSpPr>
          <p:cNvPr id="12" name="TextBox 11"/>
          <p:cNvSpPr txBox="1"/>
          <p:nvPr/>
        </p:nvSpPr>
        <p:spPr>
          <a:xfrm>
            <a:off x="698400" y="3678658"/>
            <a:ext cx="2111084" cy="369332"/>
          </a:xfrm>
          <a:prstGeom prst="rect">
            <a:avLst/>
          </a:prstGeom>
          <a:noFill/>
        </p:spPr>
        <p:txBody>
          <a:bodyPr wrap="square" rtlCol="0">
            <a:spAutoFit/>
          </a:bodyPr>
          <a:lstStyle/>
          <a:p>
            <a:pPr algn="ctr"/>
            <a:r>
              <a:rPr lang="en-AU" dirty="0" smtClean="0"/>
              <a:t>David Pannell</a:t>
            </a:r>
            <a:endParaRPr lang="en-AU" dirty="0"/>
          </a:p>
        </p:txBody>
      </p:sp>
      <p:sp>
        <p:nvSpPr>
          <p:cNvPr id="13" name="TextBox 12"/>
          <p:cNvSpPr txBox="1"/>
          <p:nvPr/>
        </p:nvSpPr>
        <p:spPr>
          <a:xfrm>
            <a:off x="698400" y="5743431"/>
            <a:ext cx="2111084" cy="369332"/>
          </a:xfrm>
          <a:prstGeom prst="rect">
            <a:avLst/>
          </a:prstGeom>
          <a:noFill/>
        </p:spPr>
        <p:txBody>
          <a:bodyPr wrap="square" rtlCol="0">
            <a:spAutoFit/>
          </a:bodyPr>
          <a:lstStyle/>
          <a:p>
            <a:pPr algn="ctr"/>
            <a:r>
              <a:rPr lang="en-AU" dirty="0" err="1" smtClean="0"/>
              <a:t>Morteza</a:t>
            </a:r>
            <a:r>
              <a:rPr lang="en-AU" dirty="0" smtClean="0"/>
              <a:t> </a:t>
            </a:r>
            <a:r>
              <a:rPr lang="en-AU" dirty="0" err="1" smtClean="0"/>
              <a:t>Chalak</a:t>
            </a:r>
            <a:endParaRPr lang="en-AU" dirty="0"/>
          </a:p>
        </p:txBody>
      </p:sp>
      <p:sp>
        <p:nvSpPr>
          <p:cNvPr id="14" name="TextBox 13"/>
          <p:cNvSpPr txBox="1"/>
          <p:nvPr/>
        </p:nvSpPr>
        <p:spPr>
          <a:xfrm>
            <a:off x="3275179" y="3310803"/>
            <a:ext cx="2111084" cy="369332"/>
          </a:xfrm>
          <a:prstGeom prst="rect">
            <a:avLst/>
          </a:prstGeom>
          <a:noFill/>
        </p:spPr>
        <p:txBody>
          <a:bodyPr wrap="square" rtlCol="0">
            <a:spAutoFit/>
          </a:bodyPr>
          <a:lstStyle/>
          <a:p>
            <a:pPr algn="ctr"/>
            <a:r>
              <a:rPr lang="en-AU" dirty="0" smtClean="0"/>
              <a:t>Fiona Gibson</a:t>
            </a:r>
            <a:endParaRPr lang="en-AU" dirty="0"/>
          </a:p>
        </p:txBody>
      </p:sp>
      <p:sp>
        <p:nvSpPr>
          <p:cNvPr id="15" name="TextBox 14"/>
          <p:cNvSpPr txBox="1"/>
          <p:nvPr/>
        </p:nvSpPr>
        <p:spPr>
          <a:xfrm>
            <a:off x="3350858" y="5954803"/>
            <a:ext cx="2111084" cy="369332"/>
          </a:xfrm>
          <a:prstGeom prst="rect">
            <a:avLst/>
          </a:prstGeom>
          <a:noFill/>
        </p:spPr>
        <p:txBody>
          <a:bodyPr wrap="square" rtlCol="0">
            <a:spAutoFit/>
          </a:bodyPr>
          <a:lstStyle/>
          <a:p>
            <a:pPr algn="ctr"/>
            <a:r>
              <a:rPr lang="en-AU" dirty="0" smtClean="0"/>
              <a:t>Abbie Rogers</a:t>
            </a:r>
            <a:endParaRPr lang="en-AU" dirty="0"/>
          </a:p>
        </p:txBody>
      </p:sp>
      <p:sp>
        <p:nvSpPr>
          <p:cNvPr id="16" name="TextBox 15"/>
          <p:cNvSpPr txBox="1"/>
          <p:nvPr/>
        </p:nvSpPr>
        <p:spPr>
          <a:xfrm>
            <a:off x="5176737" y="4924165"/>
            <a:ext cx="2111084" cy="369332"/>
          </a:xfrm>
          <a:prstGeom prst="rect">
            <a:avLst/>
          </a:prstGeom>
          <a:noFill/>
        </p:spPr>
        <p:txBody>
          <a:bodyPr wrap="square" rtlCol="0">
            <a:spAutoFit/>
          </a:bodyPr>
          <a:lstStyle/>
          <a:p>
            <a:pPr algn="ctr"/>
            <a:r>
              <a:rPr lang="en-AU" dirty="0" smtClean="0"/>
              <a:t>Veronique Florec</a:t>
            </a:r>
            <a:endParaRPr lang="en-AU" dirty="0"/>
          </a:p>
        </p:txBody>
      </p:sp>
      <p:sp>
        <p:nvSpPr>
          <p:cNvPr id="17" name="TextBox 16"/>
          <p:cNvSpPr txBox="1"/>
          <p:nvPr/>
        </p:nvSpPr>
        <p:spPr>
          <a:xfrm>
            <a:off x="6256337" y="2726352"/>
            <a:ext cx="2111084" cy="369332"/>
          </a:xfrm>
          <a:prstGeom prst="rect">
            <a:avLst/>
          </a:prstGeom>
          <a:noFill/>
        </p:spPr>
        <p:txBody>
          <a:bodyPr wrap="square" rtlCol="0">
            <a:spAutoFit/>
          </a:bodyPr>
          <a:lstStyle/>
          <a:p>
            <a:pPr algn="ctr"/>
            <a:r>
              <a:rPr lang="en-AU" dirty="0" err="1" smtClean="0"/>
              <a:t>Atakelty</a:t>
            </a:r>
            <a:r>
              <a:rPr lang="en-AU" dirty="0" smtClean="0"/>
              <a:t> </a:t>
            </a:r>
            <a:r>
              <a:rPr lang="en-AU" dirty="0" err="1" smtClean="0"/>
              <a:t>Hailu</a:t>
            </a:r>
            <a:endParaRPr lang="en-AU" dirty="0"/>
          </a:p>
        </p:txBody>
      </p:sp>
      <p:sp>
        <p:nvSpPr>
          <p:cNvPr id="18" name="TextBox 17"/>
          <p:cNvSpPr txBox="1"/>
          <p:nvPr/>
        </p:nvSpPr>
        <p:spPr>
          <a:xfrm>
            <a:off x="7105897" y="5727115"/>
            <a:ext cx="2111084" cy="369332"/>
          </a:xfrm>
          <a:prstGeom prst="rect">
            <a:avLst/>
          </a:prstGeom>
          <a:noFill/>
        </p:spPr>
        <p:txBody>
          <a:bodyPr wrap="square" rtlCol="0">
            <a:spAutoFit/>
          </a:bodyPr>
          <a:lstStyle/>
          <a:p>
            <a:pPr algn="ctr"/>
            <a:r>
              <a:rPr lang="en-AU" dirty="0" smtClean="0"/>
              <a:t>Michael Burton</a:t>
            </a:r>
            <a:endParaRPr lang="en-AU" dirty="0"/>
          </a:p>
        </p:txBody>
      </p:sp>
    </p:spTree>
    <p:extLst>
      <p:ext uri="{BB962C8B-B14F-4D97-AF65-F5344CB8AC3E}">
        <p14:creationId xmlns:p14="http://schemas.microsoft.com/office/powerpoint/2010/main" val="1819954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NHCRC-Slide01" id="{A83E2FAD-B217-4A21-8F67-1AC39ACB2961}" vid="{C3E9019C-DCF2-4BE2-80C5-D891FE2F62C4}"/>
    </a:ext>
  </a:extLst>
</a:theme>
</file>

<file path=ppt/theme/theme2.xml><?xml version="1.0" encoding="utf-8"?>
<a:theme xmlns:a="http://schemas.openxmlformats.org/drawingml/2006/main" name="Office Theme">
  <a:themeElements>
    <a:clrScheme name="Hazard CRC">
      <a:dk1>
        <a:sysClr val="windowText" lastClr="000000"/>
      </a:dk1>
      <a:lt1>
        <a:srgbClr val="FFFFFF"/>
      </a:lt1>
      <a:dk2>
        <a:srgbClr val="FED517"/>
      </a:dk2>
      <a:lt2>
        <a:srgbClr val="EEECE1"/>
      </a:lt2>
      <a:accent1>
        <a:srgbClr val="D02124"/>
      </a:accent1>
      <a:accent2>
        <a:srgbClr val="E37422"/>
      </a:accent2>
      <a:accent3>
        <a:srgbClr val="FED517"/>
      </a:accent3>
      <a:accent4>
        <a:srgbClr val="777877"/>
      </a:accent4>
      <a:accent5>
        <a:srgbClr val="4BACC6"/>
      </a:accent5>
      <a:accent6>
        <a:srgbClr val="F79646"/>
      </a:accent6>
      <a:hlink>
        <a:srgbClr val="3C3C3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NHCRC-Slide01" id="{A83E2FAD-B217-4A21-8F67-1AC39ACB2961}" vid="{1FE8859A-07B1-423E-97A8-0AAA2CF548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BNHCRC-Slide 2015</Template>
  <TotalTime>266</TotalTime>
  <Words>1965</Words>
  <Application>Microsoft Office PowerPoint</Application>
  <PresentationFormat>On-screen Show (4:3)</PresentationFormat>
  <Paragraphs>268</Paragraphs>
  <Slides>43</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ＭＳ Ｐゴシック</vt:lpstr>
      <vt:lpstr>Arial</vt:lpstr>
      <vt:lpstr>Calibri</vt:lpstr>
      <vt:lpstr>Century Gothic</vt:lpstr>
      <vt:lpstr>Courier New</vt:lpstr>
      <vt:lpstr>Lucida Grande</vt:lpstr>
      <vt:lpstr>Times New Roman</vt:lpstr>
      <vt:lpstr>Tw Cen MT</vt:lpstr>
      <vt:lpstr>Wingdings</vt:lpstr>
      <vt:lpstr>Office Theme</vt:lpstr>
      <vt:lpstr>Office Theme</vt:lpstr>
      <vt:lpstr>Economics of natural hazards</vt:lpstr>
      <vt:lpstr>Our project</vt:lpstr>
      <vt:lpstr>Our project</vt:lpstr>
      <vt:lpstr>Our project</vt:lpstr>
      <vt:lpstr>Our project</vt:lpstr>
      <vt:lpstr>Our project</vt:lpstr>
      <vt:lpstr>Our project</vt:lpstr>
      <vt:lpstr>Our project</vt:lpstr>
      <vt:lpstr>Our research team @ UWA</vt:lpstr>
      <vt:lpstr>Our offices</vt:lpstr>
      <vt:lpstr>Visit the BNHCRC website</vt:lpstr>
      <vt:lpstr>The economics of natural hazards</vt:lpstr>
      <vt:lpstr>The economics of natural hazards</vt:lpstr>
      <vt:lpstr>Non-market (intangible) values</vt:lpstr>
      <vt:lpstr>Non-market (intangible) values</vt:lpstr>
      <vt:lpstr>Non-market (intangible) values in decision making</vt:lpstr>
      <vt:lpstr>Non-market values project: outputs</vt:lpstr>
      <vt:lpstr>Non-market values project: in progress</vt:lpstr>
      <vt:lpstr>I hope you are Not going crazy?</vt:lpstr>
      <vt:lpstr>Stay calm</vt:lpstr>
      <vt:lpstr>Ooooooooohhhhhmmmmmmm</vt:lpstr>
      <vt:lpstr>PowerPoint Presentation</vt:lpstr>
      <vt:lpstr>The economics of natural hazards</vt:lpstr>
      <vt:lpstr>Economics of flood mitigation options</vt:lpstr>
      <vt:lpstr>Economics of flood mitigation options</vt:lpstr>
      <vt:lpstr>Economics of flood mitigation options</vt:lpstr>
      <vt:lpstr>Economics of flood mitigation options</vt:lpstr>
      <vt:lpstr>Economics of flood mitigation options</vt:lpstr>
      <vt:lpstr>Economics of flood mitigation options</vt:lpstr>
      <vt:lpstr>Economics of flood mitigation options</vt:lpstr>
      <vt:lpstr>PowerPoint Presentation</vt:lpstr>
      <vt:lpstr>Economics of flood mitigation options</vt:lpstr>
      <vt:lpstr>Economics of flood mitigation options</vt:lpstr>
      <vt:lpstr>Economics of flood mitigation options</vt:lpstr>
      <vt:lpstr>Some results from my PhD</vt:lpstr>
      <vt:lpstr>Some results from my PhD</vt:lpstr>
      <vt:lpstr>Some results from my PhD</vt:lpstr>
      <vt:lpstr>Some results from my PhD</vt:lpstr>
      <vt:lpstr>Some results from my PhD</vt:lpstr>
      <vt:lpstr>Some results from my PhD</vt:lpstr>
      <vt:lpstr>Some results from my PhD</vt:lpstr>
      <vt:lpstr>Thank you</vt:lpstr>
      <vt:lpstr>Get in touch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Replace title here Presentation subtitle</dc:title>
  <dc:creator>Office Bushfire</dc:creator>
  <cp:lastModifiedBy>Veronique Florec</cp:lastModifiedBy>
  <cp:revision>32</cp:revision>
  <dcterms:created xsi:type="dcterms:W3CDTF">2015-05-22T00:50:26Z</dcterms:created>
  <dcterms:modified xsi:type="dcterms:W3CDTF">2016-05-10T22:58:13Z</dcterms:modified>
</cp:coreProperties>
</file>